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1f28627f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1f28627f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1f28625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1f28625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2f717a99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2f717a99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1f28625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1f28625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1f286255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1f286255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rive.google.com/drive/folders/1E_uQiD1pfp5Gd1YQ-okaiSzbiSogh3h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medium.com/design-ibm/the-role-of-art-in-ai-31033ad7c54e" TargetMode="External"/><Relationship Id="rId4" Type="http://schemas.openxmlformats.org/officeDocument/2006/relationships/hyperlink" Target="https://www.liberties.eu/en/stories/disadvantages-of-artificial-intelligence/44289"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makeuseof.com/ai-text-to-art-generato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perture.org/" TargetMode="External"/><Relationship Id="rId4" Type="http://schemas.openxmlformats.org/officeDocument/2006/relationships/hyperlink" Target="https://www.rangefinderonlin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Bmclaughlin2@schools.nyc.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459150"/>
            <a:ext cx="8520600" cy="1728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Rising Junior Summer Assignment/Photography</a:t>
            </a:r>
            <a:endParaRPr/>
          </a:p>
          <a:p>
            <a:pPr indent="0" lvl="0" marL="0" rtl="0" algn="ctr">
              <a:spcBef>
                <a:spcPts val="0"/>
              </a:spcBef>
              <a:spcAft>
                <a:spcPts val="0"/>
              </a:spcAft>
              <a:buClr>
                <a:schemeClr val="dk1"/>
              </a:buClr>
              <a:buSzPct val="84615"/>
              <a:buFont typeface="Arial"/>
              <a:buNone/>
            </a:pPr>
            <a:r>
              <a:rPr lang="en" sz="1300">
                <a:highlight>
                  <a:srgbClr val="D0E0E3"/>
                </a:highlight>
              </a:rPr>
              <a:t>Ms. McLaughlin</a:t>
            </a:r>
            <a:endParaRPr sz="1300">
              <a:highlight>
                <a:srgbClr val="D0E0E3"/>
              </a:highlight>
            </a:endParaRPr>
          </a:p>
          <a:p>
            <a:pPr indent="0" lvl="0" marL="0" rtl="0" algn="ctr">
              <a:spcBef>
                <a:spcPts val="0"/>
              </a:spcBef>
              <a:spcAft>
                <a:spcPts val="0"/>
              </a:spcAft>
              <a:buNone/>
            </a:pPr>
            <a:r>
              <a:rPr lang="en" sz="1300">
                <a:highlight>
                  <a:srgbClr val="D0E0E3"/>
                </a:highlight>
              </a:rPr>
              <a:t>bmclaughlin2@schools.nyc.gov</a:t>
            </a:r>
            <a:endParaRPr/>
          </a:p>
        </p:txBody>
      </p:sp>
      <p:sp>
        <p:nvSpPr>
          <p:cNvPr id="61" name="Google Shape;61;p14"/>
          <p:cNvSpPr txBox="1"/>
          <p:nvPr>
            <p:ph idx="1" type="subTitle"/>
          </p:nvPr>
        </p:nvSpPr>
        <p:spPr>
          <a:xfrm>
            <a:off x="311700" y="25293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First Grade MP1 September 2024</a:t>
            </a:r>
            <a:endParaRPr sz="2500"/>
          </a:p>
          <a:p>
            <a:pPr indent="0" lvl="0" marL="0" rtl="0" algn="ctr">
              <a:spcBef>
                <a:spcPts val="0"/>
              </a:spcBef>
              <a:spcAft>
                <a:spcPts val="0"/>
              </a:spcAft>
              <a:buNone/>
            </a:pPr>
            <a:r>
              <a:rPr lang="en" sz="2500"/>
              <a:t>Add photographs to google slide/add writing to google doc and all work should be submitted here:</a:t>
            </a:r>
            <a:endParaRPr sz="2500"/>
          </a:p>
          <a:p>
            <a:pPr indent="0" lvl="0" marL="0" rtl="0" algn="ctr">
              <a:spcBef>
                <a:spcPts val="0"/>
              </a:spcBef>
              <a:spcAft>
                <a:spcPts val="0"/>
              </a:spcAft>
              <a:buNone/>
            </a:pPr>
            <a:r>
              <a:rPr lang="en" sz="2500" u="sng">
                <a:solidFill>
                  <a:schemeClr val="hlink"/>
                </a:solidFill>
                <a:hlinkClick r:id="rId3"/>
              </a:rPr>
              <a:t>https://drive.google.com/drive/folders/1E_uQiD1pfp5Gd1YQ-okaiSzbiSogh3hi</a:t>
            </a:r>
            <a:r>
              <a:rPr lang="en" sz="2500"/>
              <a:t> </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is AI affecting society? </a:t>
            </a:r>
            <a:endParaRPr/>
          </a:p>
        </p:txBody>
      </p:sp>
      <p:sp>
        <p:nvSpPr>
          <p:cNvPr id="67" name="Google Shape;67;p1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PROS:</a:t>
            </a:r>
            <a:endParaRPr/>
          </a:p>
          <a:p>
            <a:pPr indent="0" lvl="0" marL="0" rtl="0" algn="l">
              <a:spcBef>
                <a:spcPts val="1200"/>
              </a:spcBef>
              <a:spcAft>
                <a:spcPts val="0"/>
              </a:spcAft>
              <a:buNone/>
            </a:pPr>
            <a:r>
              <a:rPr lang="en" u="sng">
                <a:solidFill>
                  <a:schemeClr val="hlink"/>
                </a:solidFill>
                <a:hlinkClick r:id="rId3"/>
              </a:rPr>
              <a:t>https://medium.com/design-ibm/the-role-of-art-in-ai-31033ad7c54e</a:t>
            </a:r>
            <a:endParaRPr/>
          </a:p>
          <a:p>
            <a:pPr indent="0" lvl="0" marL="0" rtl="0" algn="l">
              <a:spcBef>
                <a:spcPts val="1200"/>
              </a:spcBef>
              <a:spcAft>
                <a:spcPts val="0"/>
              </a:spcAft>
              <a:buNone/>
            </a:pPr>
            <a:r>
              <a:rPr lang="en"/>
              <a:t>CONS:</a:t>
            </a:r>
            <a:endParaRPr/>
          </a:p>
          <a:p>
            <a:pPr indent="0" lvl="0" marL="0" rtl="0" algn="l">
              <a:spcBef>
                <a:spcPts val="1200"/>
              </a:spcBef>
              <a:spcAft>
                <a:spcPts val="0"/>
              </a:spcAft>
              <a:buNone/>
            </a:pPr>
            <a:r>
              <a:rPr lang="en" u="sng">
                <a:solidFill>
                  <a:schemeClr val="hlink"/>
                </a:solidFill>
                <a:hlinkClick r:id="rId4"/>
              </a:rPr>
              <a:t>https://www.liberties.eu/en/stories/disadvantages-of-artificial-intelligence/44289</a:t>
            </a:r>
            <a:endParaRPr/>
          </a:p>
          <a:p>
            <a:pPr indent="0" lvl="0" marL="0" rtl="0" algn="l">
              <a:spcBef>
                <a:spcPts val="1200"/>
              </a:spcBef>
              <a:spcAft>
                <a:spcPts val="1200"/>
              </a:spcAft>
              <a:buNone/>
            </a:pPr>
            <a:r>
              <a:rPr lang="en"/>
              <a:t>Write a paragraph statement on where you stand with AI. Have you incorporated it into your art practice? Writing practice? Why or why not? What negatives and positives does AI have on our art practice, writing practice and society as a whole?  </a:t>
            </a:r>
            <a:endParaRPr/>
          </a:p>
        </p:txBody>
      </p:sp>
      <p:pic>
        <p:nvPicPr>
          <p:cNvPr id="68" name="Google Shape;68;p15"/>
          <p:cNvPicPr preferRelativeResize="0"/>
          <p:nvPr/>
        </p:nvPicPr>
        <p:blipFill>
          <a:blip r:embed="rId5">
            <a:alphaModFix/>
          </a:blip>
          <a:stretch>
            <a:fillRect/>
          </a:stretch>
        </p:blipFill>
        <p:spPr>
          <a:xfrm>
            <a:off x="4724400" y="1170125"/>
            <a:ext cx="4267201" cy="31479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Summer Assignment:</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Using your photography archive, choose up to TEN IMAGES to recreate an AI project with:</a:t>
            </a:r>
            <a:endParaRPr/>
          </a:p>
          <a:p>
            <a:pPr indent="-342900" lvl="0" marL="457200" rtl="0" algn="l">
              <a:spcBef>
                <a:spcPts val="1200"/>
              </a:spcBef>
              <a:spcAft>
                <a:spcPts val="0"/>
              </a:spcAft>
              <a:buSzPts val="1800"/>
              <a:buChar char="❏"/>
            </a:pPr>
            <a:r>
              <a:rPr lang="en"/>
              <a:t>AI takes writing and translates this into visual art</a:t>
            </a:r>
            <a:endParaRPr/>
          </a:p>
          <a:p>
            <a:pPr indent="-342900" lvl="0" marL="457200" rtl="0" algn="l">
              <a:spcBef>
                <a:spcPts val="0"/>
              </a:spcBef>
              <a:spcAft>
                <a:spcPts val="0"/>
              </a:spcAft>
              <a:buSzPts val="1800"/>
              <a:buChar char="❏"/>
            </a:pPr>
            <a:r>
              <a:rPr lang="en"/>
              <a:t>Choose a free APP and create TEN IMAGES using prompts that describe your current photography style</a:t>
            </a:r>
            <a:endParaRPr/>
          </a:p>
          <a:p>
            <a:pPr indent="-317500" lvl="1" marL="914400" rtl="0" algn="l">
              <a:spcBef>
                <a:spcPts val="0"/>
              </a:spcBef>
              <a:spcAft>
                <a:spcPts val="0"/>
              </a:spcAft>
              <a:buSzPts val="1400"/>
              <a:buChar char="❏"/>
            </a:pPr>
            <a:r>
              <a:rPr lang="en"/>
              <a:t>See free AI generator APPs here: </a:t>
            </a:r>
            <a:r>
              <a:rPr lang="en" u="sng">
                <a:solidFill>
                  <a:schemeClr val="hlink"/>
                </a:solidFill>
                <a:hlinkClick r:id="rId3"/>
              </a:rPr>
              <a:t>https://www.makeuseof.com/ai-text-to-art-generators/</a:t>
            </a:r>
            <a:endParaRPr/>
          </a:p>
          <a:p>
            <a:pPr indent="-342900" lvl="0" marL="457200" rtl="0" algn="l">
              <a:spcBef>
                <a:spcPts val="0"/>
              </a:spcBef>
              <a:spcAft>
                <a:spcPts val="0"/>
              </a:spcAft>
              <a:buSzPts val="1800"/>
              <a:buChar char="❏"/>
            </a:pPr>
            <a:r>
              <a:rPr lang="en"/>
              <a:t>Bring in 10 AI images and your writing for your SUMMER ASSIGNMENT due September 9th 2024</a:t>
            </a:r>
            <a:endParaRPr/>
          </a:p>
          <a:p>
            <a:pPr indent="0" lvl="0" marL="45720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2500" u="sng">
                <a:latin typeface="Calibri"/>
                <a:ea typeface="Calibri"/>
                <a:cs typeface="Calibri"/>
                <a:sym typeface="Calibri"/>
              </a:rPr>
              <a:t>ADDITIONAL </a:t>
            </a:r>
            <a:r>
              <a:rPr b="1" lang="en" sz="2500" u="sng">
                <a:latin typeface="Calibri"/>
                <a:ea typeface="Calibri"/>
                <a:cs typeface="Calibri"/>
                <a:sym typeface="Calibri"/>
              </a:rPr>
              <a:t>SUMMER READING</a:t>
            </a:r>
            <a:endParaRPr sz="2500"/>
          </a:p>
        </p:txBody>
      </p:sp>
      <p:sp>
        <p:nvSpPr>
          <p:cNvPr id="80" name="Google Shape;80;p17"/>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5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Choose two articles and respond to each in 3-5 full sentences in your photography notebook (to be collected in September):</a:t>
            </a:r>
            <a:endParaRPr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Calibri"/>
                <a:ea typeface="Calibri"/>
                <a:cs typeface="Calibri"/>
                <a:sym typeface="Calibri"/>
              </a:rPr>
              <a:t>Aperture Magazine is a photography industry staple and incredible magazine:</a:t>
            </a:r>
            <a:endParaRPr b="1"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 sz="1500" u="sng">
                <a:solidFill>
                  <a:srgbClr val="1155CC"/>
                </a:solidFill>
                <a:latin typeface="Calibri"/>
                <a:ea typeface="Calibri"/>
                <a:cs typeface="Calibri"/>
                <a:sym typeface="Calibri"/>
                <a:hlinkClick r:id="rId3">
                  <a:extLst>
                    <a:ext uri="{A12FA001-AC4F-418D-AE19-62706E023703}">
                      <ahyp:hlinkClr val="tx"/>
                    </a:ext>
                  </a:extLst>
                </a:hlinkClick>
              </a:rPr>
              <a:t>https://aperture.org/</a:t>
            </a:r>
            <a:r>
              <a:rPr b="1" lang="en"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Calibri"/>
                <a:ea typeface="Calibri"/>
                <a:cs typeface="Calibri"/>
                <a:sym typeface="Calibri"/>
              </a:rPr>
              <a:t>RangeFinder is an industry magazine for the latest news in the photography industry. The articles to choose from this list should be related to TECHNICAL ideas in photography.</a:t>
            </a:r>
            <a:endParaRPr b="1"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500" u="sng">
                <a:solidFill>
                  <a:srgbClr val="1155CC"/>
                </a:solidFill>
                <a:latin typeface="Calibri"/>
                <a:ea typeface="Calibri"/>
                <a:cs typeface="Calibri"/>
                <a:sym typeface="Calibri"/>
                <a:hlinkClick r:id="rId4">
                  <a:extLst>
                    <a:ext uri="{A12FA001-AC4F-418D-AE19-62706E023703}">
                      <ahyp:hlinkClr val="tx"/>
                    </a:ext>
                  </a:extLst>
                </a:hlinkClick>
              </a:rPr>
              <a:t>https://www.rangefinderonline.com/</a:t>
            </a:r>
            <a:r>
              <a:rPr lang="en"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Calibri"/>
                <a:ea typeface="Calibri"/>
                <a:cs typeface="Calibri"/>
                <a:sym typeface="Calibri"/>
              </a:rPr>
              <a:t>Choose two articles.</a:t>
            </a:r>
            <a:endParaRPr b="1"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Calibri"/>
                <a:ea typeface="Calibri"/>
                <a:cs typeface="Calibri"/>
                <a:sym typeface="Calibri"/>
              </a:rPr>
              <a:t>DUE first week in September:</a:t>
            </a:r>
            <a:endParaRPr b="1"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10 total images</a:t>
            </a:r>
            <a:endParaRPr sz="1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Upload to drive or save on Flashdrive</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140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College Essay Practice:</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21000"/>
              </a:lnSpc>
              <a:spcBef>
                <a:spcPts val="4500"/>
              </a:spcBef>
              <a:spcAft>
                <a:spcPts val="0"/>
              </a:spcAft>
              <a:buClr>
                <a:schemeClr val="dk1"/>
              </a:buClr>
              <a:buSzPts val="1100"/>
              <a:buFont typeface="Arial"/>
              <a:buNone/>
            </a:pPr>
            <a:r>
              <a:rPr b="1" i="1" lang="en" sz="1900">
                <a:solidFill>
                  <a:schemeClr val="dk1"/>
                </a:solidFill>
              </a:rPr>
              <a:t>Photography and Related Media AAS Essays</a:t>
            </a:r>
            <a:endParaRPr b="1" i="1" sz="1900">
              <a:solidFill>
                <a:schemeClr val="dk1"/>
              </a:solidFill>
            </a:endParaRPr>
          </a:p>
          <a:p>
            <a:pPr indent="0" lvl="0" marL="0" rtl="0" algn="l">
              <a:spcBef>
                <a:spcPts val="1100"/>
              </a:spcBef>
              <a:spcAft>
                <a:spcPts val="0"/>
              </a:spcAft>
              <a:buClr>
                <a:schemeClr val="dk1"/>
              </a:buClr>
              <a:buSzPts val="1100"/>
              <a:buFont typeface="Arial"/>
              <a:buNone/>
            </a:pPr>
            <a:r>
              <a:rPr i="1" lang="en" sz="1300">
                <a:solidFill>
                  <a:schemeClr val="dk1"/>
                </a:solidFill>
              </a:rPr>
              <a:t>Please respond thoughtfully.</a:t>
            </a:r>
            <a:endParaRPr i="1" sz="1300">
              <a:solidFill>
                <a:schemeClr val="dk1"/>
              </a:solidFill>
            </a:endParaRPr>
          </a:p>
          <a:p>
            <a:pPr indent="0" lvl="0" marL="0" rtl="0" algn="l">
              <a:spcBef>
                <a:spcPts val="1500"/>
              </a:spcBef>
              <a:spcAft>
                <a:spcPts val="0"/>
              </a:spcAft>
              <a:buClr>
                <a:schemeClr val="dk1"/>
              </a:buClr>
              <a:buSzPts val="1100"/>
              <a:buFont typeface="Arial"/>
              <a:buNone/>
            </a:pPr>
            <a:r>
              <a:rPr lang="en" sz="1300">
                <a:solidFill>
                  <a:schemeClr val="dk1"/>
                </a:solidFill>
              </a:rPr>
              <a:t>1. In a maximum of 500 words, identify two photographers or artists who have influenced your photography. Cite specific examples of how this influence has shaped your work.</a:t>
            </a:r>
            <a:endParaRPr sz="1300">
              <a:solidFill>
                <a:schemeClr val="dk1"/>
              </a:solidFill>
            </a:endParaRPr>
          </a:p>
          <a:p>
            <a:pPr indent="0" lvl="0" marL="0" rtl="0" algn="l">
              <a:spcBef>
                <a:spcPts val="1500"/>
              </a:spcBef>
              <a:spcAft>
                <a:spcPts val="0"/>
              </a:spcAft>
              <a:buClr>
                <a:schemeClr val="dk1"/>
              </a:buClr>
              <a:buSzPts val="1100"/>
              <a:buFont typeface="Arial"/>
              <a:buNone/>
            </a:pPr>
            <a:r>
              <a:rPr lang="en" sz="1300">
                <a:solidFill>
                  <a:schemeClr val="dk1"/>
                </a:solidFill>
              </a:rPr>
              <a:t>This is an opportunity to show your curiosity about the world of art and photography so think twice about writing about your high school art teacher, the latest Instagram star, or a photographer who is featured on a reality TV show. Make clear connections between your work and the work of the people who influenced you.</a:t>
            </a:r>
            <a:endParaRPr sz="1300">
              <a:solidFill>
                <a:schemeClr val="dk1"/>
              </a:solidFill>
            </a:endParaRPr>
          </a:p>
          <a:p>
            <a:pPr indent="0" lvl="0" marL="0" rtl="0" algn="l">
              <a:spcBef>
                <a:spcPts val="1500"/>
              </a:spcBef>
              <a:spcAft>
                <a:spcPts val="0"/>
              </a:spcAft>
              <a:buClr>
                <a:schemeClr val="dk1"/>
              </a:buClr>
              <a:buSzPts val="1100"/>
              <a:buFont typeface="Arial"/>
              <a:buNone/>
            </a:pPr>
            <a:r>
              <a:rPr lang="en" sz="1300">
                <a:solidFill>
                  <a:schemeClr val="dk1"/>
                </a:solidFill>
              </a:rPr>
              <a:t>2. In a maximum of 500 words, write about your experience learning photography up until now.</a:t>
            </a:r>
            <a:endParaRPr sz="1300">
              <a:solidFill>
                <a:schemeClr val="dk1"/>
              </a:solidFill>
            </a:endParaRPr>
          </a:p>
          <a:p>
            <a:pPr indent="0" lvl="0" marL="0" rtl="0" algn="l">
              <a:spcBef>
                <a:spcPts val="1500"/>
              </a:spcBef>
              <a:spcAft>
                <a:spcPts val="0"/>
              </a:spcAft>
              <a:buClr>
                <a:schemeClr val="dk1"/>
              </a:buClr>
              <a:buSzPts val="1100"/>
              <a:buFont typeface="Arial"/>
              <a:buNone/>
            </a:pPr>
            <a:r>
              <a:rPr lang="en" sz="1300">
                <a:solidFill>
                  <a:schemeClr val="dk1"/>
                </a:solidFill>
              </a:rPr>
              <a:t>Did you take classes in high school or college? Did you take photography workshops? Are you self-taught?</a:t>
            </a:r>
            <a:endParaRPr sz="1300">
              <a:solidFill>
                <a:schemeClr val="dk1"/>
              </a:solidFill>
            </a:endParaRPr>
          </a:p>
          <a:p>
            <a:pPr indent="0" lvl="0" marL="0" rtl="0" algn="l">
              <a:spcBef>
                <a:spcPts val="15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Requirements for College Letter of Recommendation: </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87350" lvl="0" marL="457200" rtl="0" algn="l">
              <a:spcBef>
                <a:spcPts val="1200"/>
              </a:spcBef>
              <a:spcAft>
                <a:spcPts val="0"/>
              </a:spcAft>
              <a:buSzPts val="2500"/>
              <a:buChar char="❏"/>
            </a:pPr>
            <a:r>
              <a:rPr lang="en" sz="2500"/>
              <a:t>85 or higher in Photography class</a:t>
            </a:r>
            <a:endParaRPr sz="2500"/>
          </a:p>
          <a:p>
            <a:pPr indent="-387350" lvl="0" marL="457200" rtl="0" algn="l">
              <a:spcBef>
                <a:spcPts val="0"/>
              </a:spcBef>
              <a:spcAft>
                <a:spcPts val="0"/>
              </a:spcAft>
              <a:buSzPts val="2500"/>
              <a:buChar char="❏"/>
            </a:pPr>
            <a:r>
              <a:rPr lang="en" sz="2500"/>
              <a:t>Email resume to Ms. McLaughlin: </a:t>
            </a:r>
            <a:r>
              <a:rPr lang="en" sz="2500" u="sng">
                <a:solidFill>
                  <a:schemeClr val="hlink"/>
                </a:solidFill>
                <a:hlinkClick r:id="rId3"/>
              </a:rPr>
              <a:t>Bmclaughlin2@schools.nyc.gov</a:t>
            </a:r>
            <a:endParaRPr sz="2500"/>
          </a:p>
          <a:p>
            <a:pPr indent="-387350" lvl="0" marL="457200" rtl="0" algn="l">
              <a:spcBef>
                <a:spcPts val="0"/>
              </a:spcBef>
              <a:spcAft>
                <a:spcPts val="0"/>
              </a:spcAft>
              <a:buSzPts val="2500"/>
              <a:buChar char="❏"/>
            </a:pPr>
            <a:r>
              <a:rPr lang="en" sz="2500"/>
              <a:t>Identify 3-5 colleges you wish to apply for</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