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5" name="Google Shape;8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2" name="Google Shape;52;p13"/>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53" name="Google Shape;53;p1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54" name="Google Shape;54;p1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rtl="0" algn="ctr">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100" u="none" cap="none" strike="noStrike">
                <a:solidFill>
                  <a:srgbClr val="000000"/>
                </a:solidFill>
                <a:latin typeface="Arial"/>
                <a:ea typeface="Arial"/>
                <a:cs typeface="Arial"/>
                <a:sym typeface="Arial"/>
              </a:defRPr>
            </a:lvl9pPr>
          </a:lstStyle>
          <a:p/>
        </p:txBody>
      </p:sp>
      <p:sp>
        <p:nvSpPr>
          <p:cNvPr id="55" name="Google Shape;55;p1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drive.google.com/drive/folders/1b2ujOlDqKv6JU0bhrdmXGznVRPPxDy0j"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medium.com/design-ibm/the-role-of-art-in-ai-31033ad7c54e" TargetMode="External"/><Relationship Id="rId4" Type="http://schemas.openxmlformats.org/officeDocument/2006/relationships/hyperlink" Target="https://www.liberties.eu/en/stories/disadvantages-of-artificial-intelligence/44289" TargetMode="External"/><Relationship Id="rId5"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makeuseof.com/ai-text-to-art-generator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aperture.org/" TargetMode="External"/><Relationship Id="rId4" Type="http://schemas.openxmlformats.org/officeDocument/2006/relationships/hyperlink" Target="https://www.rangefinderonline.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mailto:Bmclaughlin2@schools.nyc.gov"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311700" y="459150"/>
            <a:ext cx="8520600" cy="1728300"/>
          </a:xfrm>
          <a:prstGeom prst="rect">
            <a:avLst/>
          </a:prstGeom>
          <a:noFill/>
          <a:ln>
            <a:noFill/>
          </a:ln>
        </p:spPr>
        <p:txBody>
          <a:bodyPr anchorCtr="0" anchor="b"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
              <a:t>Rising Junior Summer Assignment/Photography</a:t>
            </a:r>
            <a:endParaRPr/>
          </a:p>
          <a:p>
            <a:pPr indent="0" lvl="0" marL="0" rtl="0" algn="ctr">
              <a:lnSpc>
                <a:spcPct val="100000"/>
              </a:lnSpc>
              <a:spcBef>
                <a:spcPts val="0"/>
              </a:spcBef>
              <a:spcAft>
                <a:spcPts val="0"/>
              </a:spcAft>
              <a:buClr>
                <a:schemeClr val="dk1"/>
              </a:buClr>
              <a:buSzPct val="84615"/>
              <a:buFont typeface="Arial"/>
              <a:buNone/>
            </a:pPr>
            <a:r>
              <a:rPr lang="en" sz="1300">
                <a:highlight>
                  <a:srgbClr val="D0E0E3"/>
                </a:highlight>
              </a:rPr>
              <a:t>Ms. McLaughlin</a:t>
            </a:r>
            <a:endParaRPr sz="1300">
              <a:highlight>
                <a:srgbClr val="D0E0E3"/>
              </a:highlight>
            </a:endParaRPr>
          </a:p>
          <a:p>
            <a:pPr indent="0" lvl="0" marL="0" rtl="0" algn="ctr">
              <a:lnSpc>
                <a:spcPct val="100000"/>
              </a:lnSpc>
              <a:spcBef>
                <a:spcPts val="0"/>
              </a:spcBef>
              <a:spcAft>
                <a:spcPts val="0"/>
              </a:spcAft>
              <a:buSzPts val="5200"/>
              <a:buNone/>
            </a:pPr>
            <a:r>
              <a:rPr lang="en" sz="1300">
                <a:highlight>
                  <a:srgbClr val="D0E0E3"/>
                </a:highlight>
              </a:rPr>
              <a:t>bmclaughlin2@schools.nyc.gov</a:t>
            </a:r>
            <a:endParaRPr/>
          </a:p>
        </p:txBody>
      </p:sp>
      <p:sp>
        <p:nvSpPr>
          <p:cNvPr id="61" name="Google Shape;61;p14"/>
          <p:cNvSpPr txBox="1"/>
          <p:nvPr>
            <p:ph idx="1" type="subTitle"/>
          </p:nvPr>
        </p:nvSpPr>
        <p:spPr>
          <a:xfrm>
            <a:off x="311700" y="2529325"/>
            <a:ext cx="8520600" cy="792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sz="2500"/>
              <a:t>First Grade MP1 September 2026</a:t>
            </a:r>
            <a:endParaRPr sz="2500"/>
          </a:p>
          <a:p>
            <a:pPr indent="0" lvl="0" marL="0" rtl="0" algn="ctr">
              <a:lnSpc>
                <a:spcPct val="100000"/>
              </a:lnSpc>
              <a:spcBef>
                <a:spcPts val="0"/>
              </a:spcBef>
              <a:spcAft>
                <a:spcPts val="0"/>
              </a:spcAft>
              <a:buSzPts val="2800"/>
              <a:buNone/>
            </a:pPr>
            <a:r>
              <a:rPr lang="en" sz="2500"/>
              <a:t>Add photographs to google slide/add writing to google doc and all work should be submitted here:</a:t>
            </a:r>
            <a:endParaRPr sz="2500"/>
          </a:p>
          <a:p>
            <a:pPr indent="0" lvl="0" marL="0" rtl="0" algn="ctr">
              <a:lnSpc>
                <a:spcPct val="100000"/>
              </a:lnSpc>
              <a:spcBef>
                <a:spcPts val="0"/>
              </a:spcBef>
              <a:spcAft>
                <a:spcPts val="0"/>
              </a:spcAft>
              <a:buSzPts val="2800"/>
              <a:buNone/>
            </a:pPr>
            <a:r>
              <a:rPr lang="en" sz="2500" u="sng">
                <a:solidFill>
                  <a:schemeClr val="hlink"/>
                </a:solidFill>
                <a:hlinkClick r:id="rId3"/>
              </a:rPr>
              <a:t>https://drive.google.com/drive/folders/1b2ujOlDqKv6JU0bhrdmXGznVRPPxDy0j</a:t>
            </a:r>
            <a:r>
              <a:rPr lang="en" sz="2500"/>
              <a:t> </a:t>
            </a:r>
            <a:endParaRPr sz="25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How is AI affecting society? </a:t>
            </a:r>
            <a:endParaRPr/>
          </a:p>
        </p:txBody>
      </p:sp>
      <p:sp>
        <p:nvSpPr>
          <p:cNvPr id="67" name="Google Shape;67;p15"/>
          <p:cNvSpPr txBox="1"/>
          <p:nvPr>
            <p:ph idx="1" type="body"/>
          </p:nvPr>
        </p:nvSpPr>
        <p:spPr>
          <a:xfrm>
            <a:off x="311700" y="1152475"/>
            <a:ext cx="4260300" cy="3416400"/>
          </a:xfrm>
          <a:prstGeom prst="rect">
            <a:avLst/>
          </a:prstGeom>
          <a:noFill/>
          <a:ln>
            <a:noFill/>
          </a:ln>
        </p:spPr>
        <p:txBody>
          <a:bodyPr anchorCtr="0" anchor="t" bIns="91425" lIns="91425" spcFirstLastPara="1" rIns="91425" wrap="square" tIns="91425">
            <a:normAutofit fontScale="70000" lnSpcReduction="20000"/>
          </a:bodyPr>
          <a:lstStyle/>
          <a:p>
            <a:pPr indent="0" lvl="0" marL="0" rtl="0" algn="l">
              <a:lnSpc>
                <a:spcPct val="115000"/>
              </a:lnSpc>
              <a:spcBef>
                <a:spcPts val="0"/>
              </a:spcBef>
              <a:spcAft>
                <a:spcPts val="0"/>
              </a:spcAft>
              <a:buSzPct val="129032"/>
              <a:buNone/>
            </a:pPr>
            <a:r>
              <a:rPr lang="en"/>
              <a:t>PROS:</a:t>
            </a:r>
            <a:endParaRPr/>
          </a:p>
          <a:p>
            <a:pPr indent="0" lvl="0" marL="0" rtl="0" algn="l">
              <a:lnSpc>
                <a:spcPct val="115000"/>
              </a:lnSpc>
              <a:spcBef>
                <a:spcPts val="1200"/>
              </a:spcBef>
              <a:spcAft>
                <a:spcPts val="0"/>
              </a:spcAft>
              <a:buSzPct val="129032"/>
              <a:buNone/>
            </a:pPr>
            <a:r>
              <a:rPr lang="en" u="sng">
                <a:solidFill>
                  <a:schemeClr val="hlink"/>
                </a:solidFill>
                <a:hlinkClick r:id="rId3"/>
              </a:rPr>
              <a:t>https://medium.com/design-ibm/the-role-of-art-in-ai-31033ad7c54e</a:t>
            </a:r>
            <a:endParaRPr/>
          </a:p>
          <a:p>
            <a:pPr indent="0" lvl="0" marL="0" rtl="0" algn="l">
              <a:lnSpc>
                <a:spcPct val="115000"/>
              </a:lnSpc>
              <a:spcBef>
                <a:spcPts val="1200"/>
              </a:spcBef>
              <a:spcAft>
                <a:spcPts val="0"/>
              </a:spcAft>
              <a:buSzPct val="129032"/>
              <a:buNone/>
            </a:pPr>
            <a:r>
              <a:rPr lang="en"/>
              <a:t>CONS:</a:t>
            </a:r>
            <a:endParaRPr/>
          </a:p>
          <a:p>
            <a:pPr indent="0" lvl="0" marL="0" rtl="0" algn="l">
              <a:lnSpc>
                <a:spcPct val="115000"/>
              </a:lnSpc>
              <a:spcBef>
                <a:spcPts val="1200"/>
              </a:spcBef>
              <a:spcAft>
                <a:spcPts val="0"/>
              </a:spcAft>
              <a:buSzPct val="129032"/>
              <a:buNone/>
            </a:pPr>
            <a:r>
              <a:rPr lang="en" u="sng">
                <a:solidFill>
                  <a:schemeClr val="hlink"/>
                </a:solidFill>
                <a:hlinkClick r:id="rId4"/>
              </a:rPr>
              <a:t>https://www.liberties.eu/en/stories/disadvantages-of-artificial-intelligence/44289</a:t>
            </a:r>
            <a:endParaRPr/>
          </a:p>
          <a:p>
            <a:pPr indent="0" lvl="0" marL="0" rtl="0" algn="l">
              <a:lnSpc>
                <a:spcPct val="115000"/>
              </a:lnSpc>
              <a:spcBef>
                <a:spcPts val="1200"/>
              </a:spcBef>
              <a:spcAft>
                <a:spcPts val="1200"/>
              </a:spcAft>
              <a:buSzPct val="129032"/>
              <a:buNone/>
            </a:pPr>
            <a:r>
              <a:rPr lang="en"/>
              <a:t>Handwrite a paragraph statement in your own words on where you stand with AI. </a:t>
            </a:r>
            <a:r>
              <a:rPr lang="en">
                <a:highlight>
                  <a:srgbClr val="FF9900"/>
                </a:highlight>
              </a:rPr>
              <a:t>How should we address the issue of AI in schools? Would you want teachers to start using AI for your feedback? Do you think it is a necessary tool for humans to use? When, in a person’s career, do you think it should be taught? Why or why not? What negatives and positives does AI have on our art practice, writing practice and society as a whole?  </a:t>
            </a:r>
            <a:endParaRPr>
              <a:highlight>
                <a:srgbClr val="FF9900"/>
              </a:highlight>
            </a:endParaRPr>
          </a:p>
        </p:txBody>
      </p:sp>
      <p:sp>
        <p:nvSpPr>
          <p:cNvPr id="68" name="Google Shape;68;p15"/>
          <p:cNvSpPr txBox="1"/>
          <p:nvPr/>
        </p:nvSpPr>
        <p:spPr>
          <a:xfrm>
            <a:off x="4572000" y="92125"/>
            <a:ext cx="4348500" cy="60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*No AI should be used for the writing of this paragraph. Students will be asked to hand in a handwritten response.</a:t>
            </a:r>
            <a:endParaRPr sz="1800">
              <a:solidFill>
                <a:schemeClr val="dk2"/>
              </a:solidFill>
            </a:endParaRPr>
          </a:p>
        </p:txBody>
      </p:sp>
      <p:pic>
        <p:nvPicPr>
          <p:cNvPr id="69" name="Google Shape;69;p15" title="Screenshot 2026-06-10 at 8.52.55 AM.png"/>
          <p:cNvPicPr preferRelativeResize="0"/>
          <p:nvPr/>
        </p:nvPicPr>
        <p:blipFill>
          <a:blip r:embed="rId5">
            <a:alphaModFix/>
          </a:blip>
          <a:stretch>
            <a:fillRect/>
          </a:stretch>
        </p:blipFill>
        <p:spPr>
          <a:xfrm>
            <a:off x="4653300" y="1408100"/>
            <a:ext cx="4267200" cy="273250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Summer Assignment using AI:</a:t>
            </a:r>
            <a:endParaRPr/>
          </a:p>
        </p:txBody>
      </p:sp>
      <p:sp>
        <p:nvSpPr>
          <p:cNvPr id="75" name="Google Shape;75;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SzPts val="1800"/>
              <a:buNone/>
            </a:pPr>
            <a:r>
              <a:rPr lang="en"/>
              <a:t>Using your photography archive, choose up to TEN IMAGES to recreate an AI project with:</a:t>
            </a:r>
            <a:endParaRPr/>
          </a:p>
          <a:p>
            <a:pPr indent="-342900" lvl="0" marL="457200" rtl="0" algn="l">
              <a:lnSpc>
                <a:spcPct val="115000"/>
              </a:lnSpc>
              <a:spcBef>
                <a:spcPts val="1200"/>
              </a:spcBef>
              <a:spcAft>
                <a:spcPts val="0"/>
              </a:spcAft>
              <a:buSzPts val="1800"/>
              <a:buChar char="❏"/>
            </a:pPr>
            <a:r>
              <a:rPr lang="en"/>
              <a:t>AI takes writing and translates this into visual art</a:t>
            </a:r>
            <a:endParaRPr/>
          </a:p>
          <a:p>
            <a:pPr indent="-342900" lvl="0" marL="457200" rtl="0" algn="l">
              <a:lnSpc>
                <a:spcPct val="115000"/>
              </a:lnSpc>
              <a:spcBef>
                <a:spcPts val="0"/>
              </a:spcBef>
              <a:spcAft>
                <a:spcPts val="0"/>
              </a:spcAft>
              <a:buSzPts val="1800"/>
              <a:buChar char="❏"/>
            </a:pPr>
            <a:r>
              <a:rPr lang="en"/>
              <a:t>Choose a free APP and create TEN IMAGES using prompts that describe your current photography style</a:t>
            </a:r>
            <a:endParaRPr/>
          </a:p>
          <a:p>
            <a:pPr indent="-317500" lvl="1" marL="914400" rtl="0" algn="l">
              <a:lnSpc>
                <a:spcPct val="115000"/>
              </a:lnSpc>
              <a:spcBef>
                <a:spcPts val="0"/>
              </a:spcBef>
              <a:spcAft>
                <a:spcPts val="0"/>
              </a:spcAft>
              <a:buSzPts val="1400"/>
              <a:buChar char="❏"/>
            </a:pPr>
            <a:r>
              <a:rPr lang="en"/>
              <a:t>See free AI generator APPs here: </a:t>
            </a:r>
            <a:r>
              <a:rPr lang="en" u="sng">
                <a:solidFill>
                  <a:schemeClr val="hlink"/>
                </a:solidFill>
                <a:hlinkClick r:id="rId3"/>
              </a:rPr>
              <a:t>https://www.makeuseof.com/ai-text-to-art-generators/</a:t>
            </a:r>
            <a:endParaRPr/>
          </a:p>
          <a:p>
            <a:pPr indent="-342900" lvl="0" marL="457200" rtl="0" algn="l">
              <a:lnSpc>
                <a:spcPct val="115000"/>
              </a:lnSpc>
              <a:spcBef>
                <a:spcPts val="0"/>
              </a:spcBef>
              <a:spcAft>
                <a:spcPts val="0"/>
              </a:spcAft>
              <a:buSzPts val="1800"/>
              <a:buChar char="❏"/>
            </a:pPr>
            <a:r>
              <a:rPr lang="en">
                <a:highlight>
                  <a:schemeClr val="lt1"/>
                </a:highlight>
              </a:rPr>
              <a:t>After creating an AI image, sketch it out using colored pencils and shading for depth!</a:t>
            </a:r>
            <a:endParaRPr>
              <a:highlight>
                <a:schemeClr val="lt1"/>
              </a:highlight>
            </a:endParaRPr>
          </a:p>
          <a:p>
            <a:pPr indent="-342900" lvl="0" marL="457200" rtl="0" algn="l">
              <a:lnSpc>
                <a:spcPct val="115000"/>
              </a:lnSpc>
              <a:spcBef>
                <a:spcPts val="0"/>
              </a:spcBef>
              <a:spcAft>
                <a:spcPts val="0"/>
              </a:spcAft>
              <a:buSzPts val="1800"/>
              <a:buChar char="❏"/>
            </a:pPr>
            <a:r>
              <a:rPr lang="en"/>
              <a:t>Bring in 10 AI images, up to three </a:t>
            </a:r>
            <a:r>
              <a:rPr lang="en"/>
              <a:t>sketches</a:t>
            </a:r>
            <a:r>
              <a:rPr lang="en"/>
              <a:t>, and your writing for your SUMMER ASSIGNMENT due September 2026</a:t>
            </a:r>
            <a:endParaRPr/>
          </a:p>
          <a:p>
            <a:pPr indent="0" lvl="0" marL="457200" rtl="0" algn="l">
              <a:lnSpc>
                <a:spcPct val="115000"/>
              </a:lnSpc>
              <a:spcBef>
                <a:spcPts val="1200"/>
              </a:spcBef>
              <a:spcAft>
                <a:spcPts val="120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Summer Assignment no AI:</a:t>
            </a:r>
            <a:endParaRPr/>
          </a:p>
        </p:txBody>
      </p:sp>
      <p:sp>
        <p:nvSpPr>
          <p:cNvPr id="81" name="Google Shape;81;p1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fontScale="92500" lnSpcReduction="20000"/>
          </a:bodyPr>
          <a:lstStyle/>
          <a:p>
            <a:pPr indent="0" lvl="0" marL="0" rtl="0" algn="l">
              <a:lnSpc>
                <a:spcPct val="115000"/>
              </a:lnSpc>
              <a:spcBef>
                <a:spcPts val="0"/>
              </a:spcBef>
              <a:spcAft>
                <a:spcPts val="0"/>
              </a:spcAft>
              <a:buSzPct val="108108"/>
              <a:buNone/>
            </a:pPr>
            <a:r>
              <a:rPr lang="en"/>
              <a:t>Choose two assignments to document your summer:</a:t>
            </a:r>
            <a:endParaRPr/>
          </a:p>
          <a:p>
            <a:pPr indent="-334328" lvl="0" marL="457200" rtl="0" algn="l">
              <a:lnSpc>
                <a:spcPct val="115000"/>
              </a:lnSpc>
              <a:spcBef>
                <a:spcPts val="1200"/>
              </a:spcBef>
              <a:spcAft>
                <a:spcPts val="0"/>
              </a:spcAft>
              <a:buSzPct val="100000"/>
              <a:buChar char="❏"/>
            </a:pPr>
            <a:r>
              <a:rPr lang="en"/>
              <a:t>Create a series of photographs connected to nature in city or country and how it may or may not connect to climate change</a:t>
            </a:r>
            <a:endParaRPr/>
          </a:p>
          <a:p>
            <a:pPr indent="-310832" lvl="1" marL="914400" rtl="0" algn="l">
              <a:lnSpc>
                <a:spcPct val="115000"/>
              </a:lnSpc>
              <a:spcBef>
                <a:spcPts val="0"/>
              </a:spcBef>
              <a:spcAft>
                <a:spcPts val="0"/>
              </a:spcAft>
              <a:buSzPct val="100000"/>
              <a:buChar char="❏"/>
            </a:pPr>
            <a:r>
              <a:rPr lang="en"/>
              <a:t>Respond in a 3-5 sentence essay: What would you do make your city more green?</a:t>
            </a:r>
            <a:endParaRPr/>
          </a:p>
          <a:p>
            <a:pPr indent="-334328" lvl="0" marL="457200" rtl="0" algn="l">
              <a:lnSpc>
                <a:spcPct val="115000"/>
              </a:lnSpc>
              <a:spcBef>
                <a:spcPts val="0"/>
              </a:spcBef>
              <a:spcAft>
                <a:spcPts val="0"/>
              </a:spcAft>
              <a:buSzPct val="100000"/>
              <a:buChar char="❏"/>
            </a:pPr>
            <a:r>
              <a:rPr lang="en">
                <a:highlight>
                  <a:schemeClr val="lt1"/>
                </a:highlight>
              </a:rPr>
              <a:t>Document your Life in One Day from the time you wake up to the time you sleep; Make one image per hour</a:t>
            </a:r>
            <a:endParaRPr>
              <a:highlight>
                <a:schemeClr val="lt1"/>
              </a:highlight>
            </a:endParaRPr>
          </a:p>
          <a:p>
            <a:pPr indent="-310832" lvl="1" marL="914400" rtl="0" algn="l">
              <a:lnSpc>
                <a:spcPct val="115000"/>
              </a:lnSpc>
              <a:spcBef>
                <a:spcPts val="0"/>
              </a:spcBef>
              <a:spcAft>
                <a:spcPts val="0"/>
              </a:spcAft>
              <a:buSzPct val="100000"/>
              <a:buChar char="❏"/>
            </a:pPr>
            <a:r>
              <a:rPr lang="en">
                <a:highlight>
                  <a:schemeClr val="lt1"/>
                </a:highlight>
              </a:rPr>
              <a:t>Respond in a 3-5 sentence essay: What changes do you see in light throughout the day?</a:t>
            </a:r>
            <a:endParaRPr>
              <a:highlight>
                <a:schemeClr val="lt1"/>
              </a:highlight>
            </a:endParaRPr>
          </a:p>
          <a:p>
            <a:pPr indent="-334328" lvl="0" marL="457200" rtl="0" algn="l">
              <a:lnSpc>
                <a:spcPct val="115000"/>
              </a:lnSpc>
              <a:spcBef>
                <a:spcPts val="0"/>
              </a:spcBef>
              <a:spcAft>
                <a:spcPts val="0"/>
              </a:spcAft>
              <a:buSzPct val="100000"/>
              <a:buChar char="❏"/>
            </a:pPr>
            <a:r>
              <a:rPr lang="en"/>
              <a:t>Create a project approach using Street Photography techniques and one location; Did you travel? Did you stay in your awesome neighborhood? Photograph each day something new.</a:t>
            </a:r>
            <a:endParaRPr/>
          </a:p>
          <a:p>
            <a:pPr indent="-310832" lvl="1" marL="914400" rtl="0" algn="l">
              <a:lnSpc>
                <a:spcPct val="115000"/>
              </a:lnSpc>
              <a:spcBef>
                <a:spcPts val="0"/>
              </a:spcBef>
              <a:spcAft>
                <a:spcPts val="0"/>
              </a:spcAft>
              <a:buSzPct val="100000"/>
              <a:buChar char="❏"/>
            </a:pPr>
            <a:r>
              <a:rPr lang="en"/>
              <a:t>Respond in a 3-5 sentence essay: What is your Street Photography philosophy? </a:t>
            </a:r>
            <a:endParaRPr/>
          </a:p>
          <a:p>
            <a:pPr indent="0" lvl="0" marL="457200" rtl="0" algn="l">
              <a:lnSpc>
                <a:spcPct val="115000"/>
              </a:lnSpc>
              <a:spcBef>
                <a:spcPts val="1200"/>
              </a:spcBef>
              <a:spcAft>
                <a:spcPts val="1200"/>
              </a:spcAft>
              <a:buSzPct val="108108"/>
              <a:buNone/>
            </a:pPr>
            <a:r>
              <a:t/>
            </a:r>
            <a:endParaRPr/>
          </a:p>
        </p:txBody>
      </p:sp>
      <p:sp>
        <p:nvSpPr>
          <p:cNvPr id="82" name="Google Shape;82;p17"/>
          <p:cNvSpPr txBox="1"/>
          <p:nvPr/>
        </p:nvSpPr>
        <p:spPr>
          <a:xfrm>
            <a:off x="4572000" y="92125"/>
            <a:ext cx="4348500" cy="60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*No AI should be used for the writing of this paragraph. Students will be asked to hand in a handwritten response.</a:t>
            </a:r>
            <a:endParaRPr sz="18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How does AI impact us?</a:t>
            </a:r>
            <a:endParaRPr/>
          </a:p>
        </p:txBody>
      </p:sp>
      <p:sp>
        <p:nvSpPr>
          <p:cNvPr id="88" name="Google Shape;88;p1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20000"/>
          </a:bodyPr>
          <a:lstStyle/>
          <a:p>
            <a:pPr indent="-342900" lvl="0" marL="457200" rtl="0" algn="l">
              <a:lnSpc>
                <a:spcPct val="115000"/>
              </a:lnSpc>
              <a:spcBef>
                <a:spcPts val="0"/>
              </a:spcBef>
              <a:spcAft>
                <a:spcPts val="0"/>
              </a:spcAft>
              <a:buSzPts val="1800"/>
              <a:buChar char="●"/>
            </a:pPr>
            <a:r>
              <a:rPr lang="en"/>
              <a:t>How should we be regulating AI as a society and in our daily lives?</a:t>
            </a:r>
            <a:endParaRPr/>
          </a:p>
          <a:p>
            <a:pPr indent="-342900" lvl="0" marL="457200" rtl="0" algn="l">
              <a:lnSpc>
                <a:spcPct val="115000"/>
              </a:lnSpc>
              <a:spcBef>
                <a:spcPts val="0"/>
              </a:spcBef>
              <a:spcAft>
                <a:spcPts val="0"/>
              </a:spcAft>
              <a:buSzPts val="1800"/>
              <a:buChar char="●"/>
            </a:pPr>
            <a:r>
              <a:rPr lang="en"/>
              <a:t>Foundational knowledge is really important to help </a:t>
            </a:r>
            <a:r>
              <a:rPr lang="en"/>
              <a:t>navigate</a:t>
            </a:r>
            <a:r>
              <a:rPr lang="en"/>
              <a:t> when AI is wrong, how can we focus on current skill building without the use of AI tools?</a:t>
            </a:r>
            <a:endParaRPr/>
          </a:p>
          <a:p>
            <a:pPr indent="-342900" lvl="0" marL="457200" rtl="0" algn="l">
              <a:lnSpc>
                <a:spcPct val="115000"/>
              </a:lnSpc>
              <a:spcBef>
                <a:spcPts val="0"/>
              </a:spcBef>
              <a:spcAft>
                <a:spcPts val="0"/>
              </a:spcAft>
              <a:buSzPts val="1800"/>
              <a:buChar char="●"/>
            </a:pPr>
            <a:r>
              <a:rPr lang="en"/>
              <a:t>When should AI be introduced to a person’s education? </a:t>
            </a:r>
            <a:endParaRPr/>
          </a:p>
          <a:p>
            <a:pPr indent="-342900" lvl="0" marL="457200" rtl="0" algn="l">
              <a:lnSpc>
                <a:spcPct val="115000"/>
              </a:lnSpc>
              <a:spcBef>
                <a:spcPts val="0"/>
              </a:spcBef>
              <a:spcAft>
                <a:spcPts val="0"/>
              </a:spcAft>
              <a:buSzPts val="1800"/>
              <a:buChar char="●"/>
            </a:pPr>
            <a:r>
              <a:rPr lang="en"/>
              <a:t>Where do we see it in our daily lives?</a:t>
            </a:r>
            <a:endParaRPr/>
          </a:p>
          <a:p>
            <a:pPr indent="-342900" lvl="0" marL="457200" rtl="0" algn="l">
              <a:lnSpc>
                <a:spcPct val="115000"/>
              </a:lnSpc>
              <a:spcBef>
                <a:spcPts val="0"/>
              </a:spcBef>
              <a:spcAft>
                <a:spcPts val="0"/>
              </a:spcAft>
              <a:buSzPts val="1800"/>
              <a:buChar char="●"/>
            </a:pPr>
            <a:r>
              <a:rPr lang="en"/>
              <a:t>Can we tell the difference between AI and not AI? Why is AI literacy important? </a:t>
            </a:r>
            <a:endParaRPr/>
          </a:p>
          <a:p>
            <a:pPr indent="-342900" lvl="0" marL="457200" rtl="0" algn="l">
              <a:lnSpc>
                <a:spcPct val="115000"/>
              </a:lnSpc>
              <a:spcBef>
                <a:spcPts val="0"/>
              </a:spcBef>
              <a:spcAft>
                <a:spcPts val="0"/>
              </a:spcAft>
              <a:buSzPts val="1800"/>
              <a:buChar char="●"/>
            </a:pPr>
            <a:r>
              <a:rPr lang="en"/>
              <a:t>How does AI impact us?</a:t>
            </a:r>
            <a:endParaRPr/>
          </a:p>
          <a:p>
            <a:pPr indent="-342900" lvl="0" marL="457200" rtl="0" algn="l">
              <a:lnSpc>
                <a:spcPct val="115000"/>
              </a:lnSpc>
              <a:spcBef>
                <a:spcPts val="0"/>
              </a:spcBef>
              <a:spcAft>
                <a:spcPts val="0"/>
              </a:spcAft>
              <a:buSzPts val="1800"/>
              <a:buChar char="●"/>
            </a:pPr>
            <a:r>
              <a:rPr lang="en"/>
              <a:t>How do you think we can use AI responsibly and/or effectively?</a:t>
            </a:r>
            <a:endParaRPr/>
          </a:p>
          <a:p>
            <a:pPr indent="-342900" lvl="0" marL="457200" rtl="0" algn="l">
              <a:lnSpc>
                <a:spcPct val="115000"/>
              </a:lnSpc>
              <a:spcBef>
                <a:spcPts val="0"/>
              </a:spcBef>
              <a:spcAft>
                <a:spcPts val="0"/>
              </a:spcAft>
              <a:buSzPts val="1800"/>
              <a:buChar char="●"/>
            </a:pPr>
            <a:r>
              <a:rPr lang="en"/>
              <a:t>There are no copyright laws setting boundaries with AI as of yet, What are the legal issues you see and hear being discussed among visual artists and the use of AI?</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Clr>
                <a:schemeClr val="dk1"/>
              </a:buClr>
              <a:buSzPts val="1100"/>
              <a:buFont typeface="Arial"/>
              <a:buNone/>
            </a:pPr>
            <a:r>
              <a:rPr b="1" lang="en" sz="2500" u="sng">
                <a:latin typeface="Calibri"/>
                <a:ea typeface="Calibri"/>
                <a:cs typeface="Calibri"/>
                <a:sym typeface="Calibri"/>
              </a:rPr>
              <a:t>ADDITIONAL SUMMER READING</a:t>
            </a:r>
            <a:endParaRPr sz="2500"/>
          </a:p>
        </p:txBody>
      </p:sp>
      <p:sp>
        <p:nvSpPr>
          <p:cNvPr id="94" name="Google Shape;94;p19"/>
          <p:cNvSpPr txBox="1"/>
          <p:nvPr>
            <p:ph idx="1" type="body"/>
          </p:nvPr>
        </p:nvSpPr>
        <p:spPr>
          <a:xfrm>
            <a:off x="311700" y="1017725"/>
            <a:ext cx="8520600" cy="3551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b="1" sz="1500" u="sng">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Choose two articles and respond to each in 3-5 full sentences in your photography notebook (to be collected in September):</a:t>
            </a:r>
            <a:endParaRPr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1500">
                <a:solidFill>
                  <a:schemeClr val="dk1"/>
                </a:solidFill>
                <a:latin typeface="Calibri"/>
                <a:ea typeface="Calibri"/>
                <a:cs typeface="Calibri"/>
                <a:sym typeface="Calibri"/>
              </a:rPr>
              <a:t>Aperture Magazine is a photography industry staple and incredible magazine:</a:t>
            </a:r>
            <a:endParaRPr b="1"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1500" u="sng">
                <a:solidFill>
                  <a:schemeClr val="hlink"/>
                </a:solidFill>
                <a:latin typeface="Calibri"/>
                <a:ea typeface="Calibri"/>
                <a:cs typeface="Calibri"/>
                <a:sym typeface="Calibri"/>
                <a:hlinkClick r:id="rId3"/>
              </a:rPr>
              <a:t>https://aperture.org/</a:t>
            </a:r>
            <a:r>
              <a:rPr b="1"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1500">
                <a:solidFill>
                  <a:schemeClr val="dk1"/>
                </a:solidFill>
                <a:latin typeface="Calibri"/>
                <a:ea typeface="Calibri"/>
                <a:cs typeface="Calibri"/>
                <a:sym typeface="Calibri"/>
              </a:rPr>
              <a:t>RangeFinder is an industry magazine for the latest news in the photography industry. The articles to choose from this list should be related to TECHNICAL ideas in photography.</a:t>
            </a:r>
            <a:endParaRPr b="1"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 sz="1500" u="sng">
                <a:solidFill>
                  <a:schemeClr val="hlink"/>
                </a:solidFill>
                <a:latin typeface="Calibri"/>
                <a:ea typeface="Calibri"/>
                <a:cs typeface="Calibri"/>
                <a:sym typeface="Calibri"/>
                <a:hlinkClick r:id="rId4"/>
              </a:rPr>
              <a:t>https://www.rangefinderonline.com/</a:t>
            </a:r>
            <a:r>
              <a:rPr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1500">
                <a:solidFill>
                  <a:schemeClr val="dk1"/>
                </a:solidFill>
                <a:latin typeface="Calibri"/>
                <a:ea typeface="Calibri"/>
                <a:cs typeface="Calibri"/>
                <a:sym typeface="Calibri"/>
              </a:rPr>
              <a:t>Choose two articles.</a:t>
            </a:r>
            <a:endParaRPr b="1"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b="1"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1500">
                <a:solidFill>
                  <a:schemeClr val="dk1"/>
                </a:solidFill>
                <a:latin typeface="Calibri"/>
                <a:ea typeface="Calibri"/>
                <a:cs typeface="Calibri"/>
                <a:sym typeface="Calibri"/>
              </a:rPr>
              <a:t>DUE first week in September:</a:t>
            </a:r>
            <a:endParaRPr b="1"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10 total images</a:t>
            </a:r>
            <a:endParaRPr sz="15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 sz="1500">
                <a:solidFill>
                  <a:schemeClr val="dk1"/>
                </a:solidFill>
                <a:latin typeface="Calibri"/>
                <a:ea typeface="Calibri"/>
                <a:cs typeface="Calibri"/>
                <a:sym typeface="Calibri"/>
              </a:rPr>
              <a:t>Upload to drive or save on Flashdrive</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1406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College Essay Practice (this is FIT’s College Essay):</a:t>
            </a:r>
            <a:endParaRPr/>
          </a:p>
        </p:txBody>
      </p:sp>
      <p:sp>
        <p:nvSpPr>
          <p:cNvPr id="100" name="Google Shape;100;p20"/>
          <p:cNvSpPr txBox="1"/>
          <p:nvPr>
            <p:ph idx="1" type="body"/>
          </p:nvPr>
        </p:nvSpPr>
        <p:spPr>
          <a:xfrm>
            <a:off x="377425" y="1152475"/>
            <a:ext cx="8520600" cy="34164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121000"/>
              </a:lnSpc>
              <a:spcBef>
                <a:spcPts val="4500"/>
              </a:spcBef>
              <a:spcAft>
                <a:spcPts val="0"/>
              </a:spcAft>
              <a:buClr>
                <a:schemeClr val="dk1"/>
              </a:buClr>
              <a:buSzPts val="1100"/>
              <a:buFont typeface="Arial"/>
              <a:buNone/>
            </a:pPr>
            <a:r>
              <a:rPr b="1" i="1" lang="en" sz="1900">
                <a:solidFill>
                  <a:schemeClr val="dk1"/>
                </a:solidFill>
              </a:rPr>
              <a:t>Photography and Related Media AAS Essays</a:t>
            </a:r>
            <a:endParaRPr b="1" i="1" sz="1900">
              <a:solidFill>
                <a:schemeClr val="dk1"/>
              </a:solidFill>
            </a:endParaRPr>
          </a:p>
          <a:p>
            <a:pPr indent="0" lvl="0" marL="0" rtl="0" algn="l">
              <a:lnSpc>
                <a:spcPct val="115000"/>
              </a:lnSpc>
              <a:spcBef>
                <a:spcPts val="1100"/>
              </a:spcBef>
              <a:spcAft>
                <a:spcPts val="0"/>
              </a:spcAft>
              <a:buClr>
                <a:schemeClr val="dk1"/>
              </a:buClr>
              <a:buSzPts val="1100"/>
              <a:buFont typeface="Arial"/>
              <a:buNone/>
            </a:pPr>
            <a:r>
              <a:rPr i="1" lang="en" sz="1300">
                <a:solidFill>
                  <a:schemeClr val="dk1"/>
                </a:solidFill>
              </a:rPr>
              <a:t>Please respond thoughtfully.</a:t>
            </a:r>
            <a:endParaRPr i="1" sz="1300">
              <a:solidFill>
                <a:schemeClr val="dk1"/>
              </a:solidFill>
            </a:endParaRPr>
          </a:p>
          <a:p>
            <a:pPr indent="0" lvl="0" marL="0" rtl="0" algn="l">
              <a:lnSpc>
                <a:spcPct val="115000"/>
              </a:lnSpc>
              <a:spcBef>
                <a:spcPts val="1500"/>
              </a:spcBef>
              <a:spcAft>
                <a:spcPts val="0"/>
              </a:spcAft>
              <a:buClr>
                <a:schemeClr val="dk1"/>
              </a:buClr>
              <a:buSzPts val="1100"/>
              <a:buFont typeface="Arial"/>
              <a:buNone/>
            </a:pPr>
            <a:r>
              <a:rPr lang="en" sz="1300">
                <a:solidFill>
                  <a:schemeClr val="dk1"/>
                </a:solidFill>
              </a:rPr>
              <a:t>1. In a maximum of 500 words, identify two photographers or artists who have influenced your photography. Cite specific examples of how this influence has shaped your work.</a:t>
            </a:r>
            <a:endParaRPr sz="1300">
              <a:solidFill>
                <a:schemeClr val="dk1"/>
              </a:solidFill>
            </a:endParaRPr>
          </a:p>
          <a:p>
            <a:pPr indent="0" lvl="0" marL="0" rtl="0" algn="l">
              <a:lnSpc>
                <a:spcPct val="115000"/>
              </a:lnSpc>
              <a:spcBef>
                <a:spcPts val="1500"/>
              </a:spcBef>
              <a:spcAft>
                <a:spcPts val="0"/>
              </a:spcAft>
              <a:buClr>
                <a:schemeClr val="dk1"/>
              </a:buClr>
              <a:buSzPts val="1100"/>
              <a:buFont typeface="Arial"/>
              <a:buNone/>
            </a:pPr>
            <a:r>
              <a:rPr lang="en" sz="1300">
                <a:solidFill>
                  <a:schemeClr val="dk1"/>
                </a:solidFill>
              </a:rPr>
              <a:t>This is an opportunity to show your curiosity about the world of art and photography so think twice about writing about your high school art teacher, the latest Instagram star, or a photographer who is featured on a reality TV show. Make clear connections between your work and the work of the people who influenced you.</a:t>
            </a:r>
            <a:endParaRPr sz="1300">
              <a:solidFill>
                <a:schemeClr val="dk1"/>
              </a:solidFill>
            </a:endParaRPr>
          </a:p>
          <a:p>
            <a:pPr indent="0" lvl="0" marL="0" rtl="0" algn="l">
              <a:lnSpc>
                <a:spcPct val="115000"/>
              </a:lnSpc>
              <a:spcBef>
                <a:spcPts val="1500"/>
              </a:spcBef>
              <a:spcAft>
                <a:spcPts val="0"/>
              </a:spcAft>
              <a:buClr>
                <a:schemeClr val="dk1"/>
              </a:buClr>
              <a:buSzPts val="1100"/>
              <a:buFont typeface="Arial"/>
              <a:buNone/>
            </a:pPr>
            <a:r>
              <a:rPr lang="en" sz="1300">
                <a:solidFill>
                  <a:schemeClr val="dk1"/>
                </a:solidFill>
              </a:rPr>
              <a:t>2. In a maximum of 500 words, write about your experience learning photography up until now.</a:t>
            </a:r>
            <a:endParaRPr sz="1300">
              <a:solidFill>
                <a:schemeClr val="dk1"/>
              </a:solidFill>
            </a:endParaRPr>
          </a:p>
          <a:p>
            <a:pPr indent="0" lvl="0" marL="0" rtl="0" algn="l">
              <a:lnSpc>
                <a:spcPct val="115000"/>
              </a:lnSpc>
              <a:spcBef>
                <a:spcPts val="1500"/>
              </a:spcBef>
              <a:spcAft>
                <a:spcPts val="0"/>
              </a:spcAft>
              <a:buClr>
                <a:schemeClr val="dk1"/>
              </a:buClr>
              <a:buSzPts val="1100"/>
              <a:buFont typeface="Arial"/>
              <a:buNone/>
            </a:pPr>
            <a:r>
              <a:rPr lang="en" sz="1300">
                <a:solidFill>
                  <a:schemeClr val="dk1"/>
                </a:solidFill>
              </a:rPr>
              <a:t>Did you take classes in high school or college? Did you take photography workshops? Are you self-taught?</a:t>
            </a:r>
            <a:endParaRPr sz="1300">
              <a:solidFill>
                <a:schemeClr val="dk1"/>
              </a:solidFill>
            </a:endParaRPr>
          </a:p>
          <a:p>
            <a:pPr indent="0" lvl="0" marL="0" rtl="0" algn="l">
              <a:lnSpc>
                <a:spcPct val="115000"/>
              </a:lnSpc>
              <a:spcBef>
                <a:spcPts val="1500"/>
              </a:spcBef>
              <a:spcAft>
                <a:spcPts val="120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Requirements for College Letter of Recommendation: </a:t>
            </a:r>
            <a:endParaRPr/>
          </a:p>
        </p:txBody>
      </p:sp>
      <p:sp>
        <p:nvSpPr>
          <p:cNvPr id="106" name="Google Shape;106;p2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10000"/>
          </a:bodyPr>
          <a:lstStyle/>
          <a:p>
            <a:pPr indent="0" lvl="0" marL="0" rtl="0" algn="l">
              <a:lnSpc>
                <a:spcPct val="115000"/>
              </a:lnSpc>
              <a:spcBef>
                <a:spcPts val="0"/>
              </a:spcBef>
              <a:spcAft>
                <a:spcPts val="0"/>
              </a:spcAft>
              <a:buSzPts val="1800"/>
              <a:buNone/>
            </a:pPr>
            <a:r>
              <a:t/>
            </a:r>
            <a:endParaRPr/>
          </a:p>
          <a:p>
            <a:pPr indent="-387350" lvl="0" marL="457200" rtl="0" algn="l">
              <a:lnSpc>
                <a:spcPct val="115000"/>
              </a:lnSpc>
              <a:spcBef>
                <a:spcPts val="1200"/>
              </a:spcBef>
              <a:spcAft>
                <a:spcPts val="0"/>
              </a:spcAft>
              <a:buSzPts val="2500"/>
              <a:buChar char="❏"/>
            </a:pPr>
            <a:r>
              <a:rPr lang="en" sz="2500"/>
              <a:t>85 or higher in Photography class</a:t>
            </a:r>
            <a:endParaRPr sz="2500"/>
          </a:p>
          <a:p>
            <a:pPr indent="-387350" lvl="0" marL="457200" rtl="0" algn="l">
              <a:lnSpc>
                <a:spcPct val="115000"/>
              </a:lnSpc>
              <a:spcBef>
                <a:spcPts val="1200"/>
              </a:spcBef>
              <a:spcAft>
                <a:spcPts val="0"/>
              </a:spcAft>
              <a:buSzPts val="2500"/>
              <a:buChar char="❏"/>
            </a:pPr>
            <a:r>
              <a:rPr lang="en" sz="2500"/>
              <a:t>Consistently on time to class</a:t>
            </a:r>
            <a:endParaRPr sz="2500"/>
          </a:p>
          <a:p>
            <a:pPr indent="-387350" lvl="0" marL="457200" rtl="0" algn="l">
              <a:lnSpc>
                <a:spcPct val="115000"/>
              </a:lnSpc>
              <a:spcBef>
                <a:spcPts val="1200"/>
              </a:spcBef>
              <a:spcAft>
                <a:spcPts val="0"/>
              </a:spcAft>
              <a:buSzPts val="2500"/>
              <a:buChar char="❏"/>
            </a:pPr>
            <a:r>
              <a:rPr lang="en" sz="2500"/>
              <a:t>All work done and no </a:t>
            </a:r>
            <a:r>
              <a:rPr lang="en" sz="2500"/>
              <a:t>plagiarizing</a:t>
            </a:r>
            <a:r>
              <a:rPr lang="en" sz="2500"/>
              <a:t> </a:t>
            </a:r>
            <a:endParaRPr sz="2500"/>
          </a:p>
          <a:p>
            <a:pPr indent="-387350" lvl="0" marL="457200" rtl="0" algn="l">
              <a:lnSpc>
                <a:spcPct val="115000"/>
              </a:lnSpc>
              <a:spcBef>
                <a:spcPts val="0"/>
              </a:spcBef>
              <a:spcAft>
                <a:spcPts val="0"/>
              </a:spcAft>
              <a:buSzPts val="2500"/>
              <a:buChar char="❏"/>
            </a:pPr>
            <a:r>
              <a:rPr lang="en" sz="2500"/>
              <a:t>Email resume/brag sheet to Ms. McLaughlin: </a:t>
            </a:r>
            <a:r>
              <a:rPr lang="en" sz="2500" u="sng">
                <a:solidFill>
                  <a:schemeClr val="hlink"/>
                </a:solidFill>
                <a:hlinkClick r:id="rId3"/>
              </a:rPr>
              <a:t>Bmclaughlin2@schools.nyc.gov</a:t>
            </a:r>
            <a:endParaRPr sz="2500"/>
          </a:p>
          <a:p>
            <a:pPr indent="-387350" lvl="0" marL="457200" rtl="0" algn="l">
              <a:lnSpc>
                <a:spcPct val="115000"/>
              </a:lnSpc>
              <a:spcBef>
                <a:spcPts val="0"/>
              </a:spcBef>
              <a:spcAft>
                <a:spcPts val="0"/>
              </a:spcAft>
              <a:buSzPts val="2500"/>
              <a:buChar char="❏"/>
            </a:pPr>
            <a:r>
              <a:rPr lang="en" sz="2500"/>
              <a:t>Identify 3-5 colleges you wish to apply for</a:t>
            </a:r>
            <a:endParaRPr sz="25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