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51f286255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51f286255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51f286255b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51f286255b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51f286255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51f286255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51f286255b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51f286255b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51f286255b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51f286255b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51f286255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51f286255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51f286255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51f286255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rive.google.com/drive/folders/1AfSSShkuP8Ml9pd75fLvRClnyiNQl39H"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apstudents.collegeboard.org/courses/ap-2-d-art-and-design"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hyperlink" Target="https://www.thisiscolossal.com/interviews/lorna-simpson/"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mailto:Bmclaughlin2@schools.nyc.gov"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311700" y="725875"/>
            <a:ext cx="8520600" cy="17250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highlight>
                  <a:srgbClr val="D0E0E3"/>
                </a:highlight>
              </a:rPr>
              <a:t>Rising Senior AP Prep/Photography</a:t>
            </a:r>
            <a:endParaRPr>
              <a:highlight>
                <a:srgbClr val="D0E0E3"/>
              </a:highlight>
            </a:endParaRPr>
          </a:p>
          <a:p>
            <a:pPr indent="0" lvl="0" marL="0" rtl="0" algn="ctr">
              <a:spcBef>
                <a:spcPts val="0"/>
              </a:spcBef>
              <a:spcAft>
                <a:spcPts val="0"/>
              </a:spcAft>
              <a:buNone/>
            </a:pPr>
            <a:r>
              <a:rPr lang="en" sz="1300">
                <a:highlight>
                  <a:srgbClr val="D0E0E3"/>
                </a:highlight>
              </a:rPr>
              <a:t>Ms. McLaughlin</a:t>
            </a:r>
            <a:endParaRPr sz="1300">
              <a:highlight>
                <a:srgbClr val="D0E0E3"/>
              </a:highlight>
            </a:endParaRPr>
          </a:p>
          <a:p>
            <a:pPr indent="0" lvl="0" marL="0" rtl="0" algn="ctr">
              <a:spcBef>
                <a:spcPts val="0"/>
              </a:spcBef>
              <a:spcAft>
                <a:spcPts val="0"/>
              </a:spcAft>
              <a:buNone/>
            </a:pPr>
            <a:r>
              <a:rPr lang="en" sz="1300">
                <a:highlight>
                  <a:srgbClr val="D0E0E3"/>
                </a:highlight>
              </a:rPr>
              <a:t>bmclaughlin2@schools.nyc.gov</a:t>
            </a:r>
            <a:endParaRPr sz="1300">
              <a:highlight>
                <a:srgbClr val="D0E0E3"/>
              </a:highlight>
            </a:endParaRPr>
          </a:p>
        </p:txBody>
      </p:sp>
      <p:sp>
        <p:nvSpPr>
          <p:cNvPr id="61" name="Google Shape;61;p14"/>
          <p:cNvSpPr txBox="1"/>
          <p:nvPr>
            <p:ph idx="1" type="subTitle"/>
          </p:nvPr>
        </p:nvSpPr>
        <p:spPr>
          <a:xfrm>
            <a:off x="311700" y="25293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t>First Grade MP1 September 2026</a:t>
            </a:r>
            <a:endParaRPr sz="2500"/>
          </a:p>
          <a:p>
            <a:pPr indent="0" lvl="0" marL="0" rtl="0" algn="ctr">
              <a:spcBef>
                <a:spcPts val="0"/>
              </a:spcBef>
              <a:spcAft>
                <a:spcPts val="0"/>
              </a:spcAft>
              <a:buNone/>
            </a:pPr>
            <a:r>
              <a:rPr lang="en" sz="2500"/>
              <a:t>Add photographs to google slide/add writing to google doc and all work should be submitted here: </a:t>
            </a:r>
            <a:r>
              <a:rPr lang="en" sz="2500" u="sng">
                <a:solidFill>
                  <a:schemeClr val="hlink"/>
                </a:solidFill>
                <a:hlinkClick r:id="rId3"/>
              </a:rPr>
              <a:t>https://drive.google.com/drive/folders/1AfSSShkuP8Ml9pd75fLvRClnyiNQl39H</a:t>
            </a:r>
            <a:r>
              <a:rPr lang="en" sz="2500"/>
              <a:t> </a:t>
            </a:r>
            <a:endParaRPr sz="2500"/>
          </a:p>
          <a:p>
            <a:pPr indent="0" lvl="0" marL="0" rtl="0" algn="ctr">
              <a:spcBef>
                <a:spcPts val="0"/>
              </a:spcBef>
              <a:spcAft>
                <a:spcPts val="0"/>
              </a:spcAft>
              <a:buNone/>
            </a:pPr>
            <a:r>
              <a:t/>
            </a:r>
            <a:endParaRPr sz="2500"/>
          </a:p>
          <a:p>
            <a:pPr indent="0" lvl="0" marL="0" rtl="0" algn="ctr">
              <a:spcBef>
                <a:spcPts val="0"/>
              </a:spcBef>
              <a:spcAft>
                <a:spcPts val="0"/>
              </a:spcAft>
              <a:buNone/>
            </a:pPr>
            <a:r>
              <a:t/>
            </a:r>
            <a:endParaRPr sz="2500"/>
          </a:p>
          <a:p>
            <a:pPr indent="0" lvl="0" marL="0" rtl="0" algn="ctr">
              <a:spcBef>
                <a:spcPts val="0"/>
              </a:spcBef>
              <a:spcAft>
                <a:spcPts val="0"/>
              </a:spcAft>
              <a:buNone/>
            </a:pPr>
            <a:r>
              <a:t/>
            </a:r>
            <a:endParaRPr sz="2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highlight>
                  <a:srgbClr val="D0E0E3"/>
                </a:highlight>
              </a:rPr>
              <a:t>What is AP?</a:t>
            </a:r>
            <a:endParaRPr>
              <a:highlight>
                <a:srgbClr val="D0E0E3"/>
              </a:highlight>
            </a:endParaRPr>
          </a:p>
        </p:txBody>
      </p:sp>
      <p:sp>
        <p:nvSpPr>
          <p:cNvPr id="67" name="Google Shape;67;p15"/>
          <p:cNvSpPr txBox="1"/>
          <p:nvPr>
            <p:ph idx="1" type="body"/>
          </p:nvPr>
        </p:nvSpPr>
        <p:spPr>
          <a:xfrm>
            <a:off x="439650" y="1098375"/>
            <a:ext cx="3205800" cy="34164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a:highlight>
                  <a:srgbClr val="00FFFF"/>
                </a:highlight>
              </a:rPr>
              <a:t>AP stands for Advanced Placement:</a:t>
            </a:r>
            <a:endParaRPr>
              <a:highlight>
                <a:srgbClr val="00FFFF"/>
              </a:highlight>
            </a:endParaRPr>
          </a:p>
          <a:p>
            <a:pPr indent="0" lvl="0" marL="0" rtl="0" algn="l">
              <a:spcBef>
                <a:spcPts val="1200"/>
              </a:spcBef>
              <a:spcAft>
                <a:spcPts val="0"/>
              </a:spcAft>
              <a:buNone/>
            </a:pPr>
            <a:r>
              <a:rPr lang="en" u="sng">
                <a:solidFill>
                  <a:schemeClr val="hlink"/>
                </a:solidFill>
                <a:hlinkClick r:id="rId3"/>
              </a:rPr>
              <a:t>https://apstudents.collegeboard.org/courses/ap-2-d-art-and-design</a:t>
            </a:r>
            <a:endParaRPr/>
          </a:p>
          <a:p>
            <a:pPr indent="0" lvl="0" marL="0" rtl="0" algn="l">
              <a:spcBef>
                <a:spcPts val="1200"/>
              </a:spcBef>
              <a:spcAft>
                <a:spcPts val="1200"/>
              </a:spcAft>
              <a:buNone/>
            </a:pPr>
            <a:r>
              <a:rPr lang="en"/>
              <a:t>The Senior Year Photography class will be researching AP Portfolio project ideas, beginning in December 2026, producing the AP Portfolio project, revising and submitting AP Portfolios in May 2027 to earn college credit. The summer assignment is to help you think through project ideas for next school year! </a:t>
            </a:r>
            <a:r>
              <a:rPr b="1" i="1" lang="en"/>
              <a:t>See examples of the AP Portfolio in the link above. </a:t>
            </a:r>
            <a:endParaRPr b="1" i="1"/>
          </a:p>
        </p:txBody>
      </p:sp>
      <p:pic>
        <p:nvPicPr>
          <p:cNvPr id="68" name="Google Shape;68;p15"/>
          <p:cNvPicPr preferRelativeResize="0"/>
          <p:nvPr/>
        </p:nvPicPr>
        <p:blipFill>
          <a:blip r:embed="rId4">
            <a:alphaModFix/>
          </a:blip>
          <a:stretch>
            <a:fillRect/>
          </a:stretch>
        </p:blipFill>
        <p:spPr>
          <a:xfrm>
            <a:off x="4318650" y="76200"/>
            <a:ext cx="4745627" cy="4991098"/>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There are so many different approaches can may take for the AP Photography Portfolio:</a:t>
            </a:r>
            <a:endParaRPr/>
          </a:p>
        </p:txBody>
      </p:sp>
      <p:sp>
        <p:nvSpPr>
          <p:cNvPr id="74" name="Google Shape;74;p16"/>
          <p:cNvSpPr txBox="1"/>
          <p:nvPr>
            <p:ph idx="1" type="body"/>
          </p:nvPr>
        </p:nvSpPr>
        <p:spPr>
          <a:xfrm>
            <a:off x="1203525" y="1352825"/>
            <a:ext cx="2130900" cy="2624100"/>
          </a:xfrm>
          <a:prstGeom prst="rect">
            <a:avLst/>
          </a:prstGeom>
          <a:ln cap="flat" cmpd="sng" w="28575">
            <a:solidFill>
              <a:srgbClr val="000000"/>
            </a:solidFill>
            <a:prstDash val="solid"/>
            <a:round/>
            <a:headEnd len="sm" w="sm" type="none"/>
            <a:tailEnd len="sm" w="sm" type="none"/>
          </a:ln>
        </p:spPr>
        <p:txBody>
          <a:bodyPr anchorCtr="0" anchor="t" bIns="34275" lIns="68575" spcFirstLastPara="1" rIns="68575" wrap="square" tIns="34275">
            <a:normAutofit fontScale="92500" lnSpcReduction="10000"/>
          </a:bodyPr>
          <a:lstStyle/>
          <a:p>
            <a:pPr indent="0" lvl="0" marL="0" rtl="0" algn="l">
              <a:spcBef>
                <a:spcPts val="800"/>
              </a:spcBef>
              <a:spcAft>
                <a:spcPts val="0"/>
              </a:spcAft>
              <a:buNone/>
            </a:pPr>
            <a:r>
              <a:rPr lang="en"/>
              <a:t>View the discussion with A+D alumni Lorna Simpson on </a:t>
            </a:r>
            <a:r>
              <a:rPr lang="en"/>
              <a:t>combining photography and collage:</a:t>
            </a:r>
            <a:endParaRPr/>
          </a:p>
          <a:p>
            <a:pPr indent="0" lvl="0" marL="0" rtl="0" algn="l">
              <a:spcBef>
                <a:spcPts val="800"/>
              </a:spcBef>
              <a:spcAft>
                <a:spcPts val="0"/>
              </a:spcAft>
              <a:buNone/>
            </a:pPr>
            <a:r>
              <a:rPr lang="en" u="sng">
                <a:solidFill>
                  <a:schemeClr val="hlink"/>
                </a:solidFill>
                <a:hlinkClick r:id="rId3"/>
              </a:rPr>
              <a:t>https://www.thisiscolossal.com/interviews/lorna-simpson/</a:t>
            </a:r>
            <a:r>
              <a:rPr lang="en"/>
              <a:t>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p:txBody>
      </p:sp>
      <p:pic>
        <p:nvPicPr>
          <p:cNvPr id="75" name="Google Shape;75;p16"/>
          <p:cNvPicPr preferRelativeResize="0"/>
          <p:nvPr/>
        </p:nvPicPr>
        <p:blipFill>
          <a:blip r:embed="rId4">
            <a:alphaModFix/>
          </a:blip>
          <a:stretch>
            <a:fillRect/>
          </a:stretch>
        </p:blipFill>
        <p:spPr>
          <a:xfrm>
            <a:off x="3764125" y="1298694"/>
            <a:ext cx="5106637" cy="357065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highlight>
                  <a:srgbClr val="D0E0E3"/>
                </a:highlight>
              </a:rPr>
              <a:t>AP Assignment:</a:t>
            </a:r>
            <a:endParaRPr>
              <a:highlight>
                <a:srgbClr val="D0E0E3"/>
              </a:highlight>
            </a:endParaRPr>
          </a:p>
        </p:txBody>
      </p:sp>
      <p:sp>
        <p:nvSpPr>
          <p:cNvPr id="81" name="Google Shape;81;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SELF DESIGNED PROJECT IDEAS</a:t>
            </a:r>
            <a:endParaRPr/>
          </a:p>
          <a:p>
            <a:pPr indent="0" lvl="0" marL="0" rtl="0" algn="l">
              <a:spcBef>
                <a:spcPts val="1200"/>
              </a:spcBef>
              <a:spcAft>
                <a:spcPts val="0"/>
              </a:spcAft>
              <a:buNone/>
            </a:pPr>
            <a:r>
              <a:rPr lang="en"/>
              <a:t>*If you feel your INQUIRY QUESTION is strong, you may skip the next two prompts:</a:t>
            </a:r>
            <a:endParaRPr/>
          </a:p>
          <a:p>
            <a:pPr indent="-342900" lvl="0" marL="457200" rtl="0" algn="l">
              <a:spcBef>
                <a:spcPts val="1200"/>
              </a:spcBef>
              <a:spcAft>
                <a:spcPts val="0"/>
              </a:spcAft>
              <a:buSzPts val="1800"/>
              <a:buChar char="❏"/>
            </a:pPr>
            <a:r>
              <a:rPr lang="en"/>
              <a:t>Write out 3-5 project ideas for the SUSTAINED INVESTIGATION</a:t>
            </a:r>
            <a:endParaRPr/>
          </a:p>
          <a:p>
            <a:pPr indent="-342900" lvl="0" marL="457200" rtl="0" algn="l">
              <a:spcBef>
                <a:spcPts val="0"/>
              </a:spcBef>
              <a:spcAft>
                <a:spcPts val="0"/>
              </a:spcAft>
              <a:buSzPts val="1800"/>
              <a:buChar char="❏"/>
            </a:pPr>
            <a:r>
              <a:rPr lang="en"/>
              <a:t>Choose 2-3 ideas you may focus on for your SUSTAINED INVESTIGATION and begin photographing examples</a:t>
            </a:r>
            <a:endParaRPr/>
          </a:p>
          <a:p>
            <a:pPr indent="-342900" lvl="0" marL="457200" rtl="0" algn="l">
              <a:spcBef>
                <a:spcPts val="0"/>
              </a:spcBef>
              <a:spcAft>
                <a:spcPts val="0"/>
              </a:spcAft>
              <a:buSzPts val="1800"/>
              <a:buChar char="❏"/>
            </a:pPr>
            <a:r>
              <a:rPr lang="en"/>
              <a:t>Bring in 10-15 rough draft images/5 images per idea for your SUMMER ASSIGNMENT due September 2026</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What’s the BIG IDEA? Narrowing this down can be challenging…</a:t>
            </a:r>
            <a:endParaRPr/>
          </a:p>
        </p:txBody>
      </p:sp>
      <p:sp>
        <p:nvSpPr>
          <p:cNvPr id="87" name="Google Shape;87;p18"/>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sz="2000">
                <a:highlight>
                  <a:srgbClr val="EAD1DC"/>
                </a:highlight>
              </a:rPr>
              <a:t>A DOUBLE EXPOSURE project could mean&gt;&gt;&gt;&gt;</a:t>
            </a:r>
            <a:endParaRPr sz="2000">
              <a:highlight>
                <a:srgbClr val="EAD1DC"/>
              </a:highlight>
            </a:endParaRPr>
          </a:p>
          <a:p>
            <a:pPr indent="0" lvl="0" marL="0" rtl="0" algn="l">
              <a:spcBef>
                <a:spcPts val="800"/>
              </a:spcBef>
              <a:spcAft>
                <a:spcPts val="0"/>
              </a:spcAft>
              <a:buNone/>
            </a:pPr>
            <a:r>
              <a:rPr lang="en" sz="2000">
                <a:highlight>
                  <a:srgbClr val="FCE5CD"/>
                </a:highlight>
              </a:rPr>
              <a:t>A COLLAGE AND STYLING project could mean&gt;&gt;&gt;&gt;</a:t>
            </a:r>
            <a:endParaRPr sz="2000">
              <a:highlight>
                <a:srgbClr val="FCE5CD"/>
              </a:highlight>
            </a:endParaRPr>
          </a:p>
          <a:p>
            <a:pPr indent="0" lvl="0" marL="0" rtl="0" algn="l">
              <a:spcBef>
                <a:spcPts val="800"/>
              </a:spcBef>
              <a:spcAft>
                <a:spcPts val="0"/>
              </a:spcAft>
              <a:buNone/>
            </a:pPr>
            <a:r>
              <a:rPr lang="en" sz="2000">
                <a:highlight>
                  <a:srgbClr val="D9EAD3"/>
                </a:highlight>
              </a:rPr>
              <a:t>A PROJECT USING SILK AND THE CITY project could mean&gt;&gt;&gt;&gt;</a:t>
            </a:r>
            <a:endParaRPr sz="2000">
              <a:highlight>
                <a:srgbClr val="D9EAD3"/>
              </a:highlight>
            </a:endParaRPr>
          </a:p>
          <a:p>
            <a:pPr indent="0" lvl="0" marL="0" rtl="0" algn="l">
              <a:spcBef>
                <a:spcPts val="800"/>
              </a:spcBef>
              <a:spcAft>
                <a:spcPts val="0"/>
              </a:spcAft>
              <a:buNone/>
            </a:pPr>
            <a:r>
              <a:rPr lang="en" sz="2000">
                <a:highlight>
                  <a:srgbClr val="D0E0E3"/>
                </a:highlight>
              </a:rPr>
              <a:t>A PROJECT USING YARN project could mean&gt;&gt;&gt;&gt;</a:t>
            </a:r>
            <a:endParaRPr sz="2000">
              <a:highlight>
                <a:srgbClr val="D0E0E3"/>
              </a:highlight>
            </a:endParaRPr>
          </a:p>
        </p:txBody>
      </p:sp>
      <p:sp>
        <p:nvSpPr>
          <p:cNvPr id="88" name="Google Shape;88;p18"/>
          <p:cNvSpPr txBox="1"/>
          <p:nvPr/>
        </p:nvSpPr>
        <p:spPr>
          <a:xfrm>
            <a:off x="3923300" y="3237825"/>
            <a:ext cx="4941900" cy="6480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1200"/>
              </a:spcAft>
              <a:buClr>
                <a:schemeClr val="dk1"/>
              </a:buClr>
              <a:buSzPts val="1100"/>
              <a:buFont typeface="Arial"/>
              <a:buNone/>
            </a:pPr>
            <a:r>
              <a:rPr lang="en">
                <a:solidFill>
                  <a:schemeClr val="dk2"/>
                </a:solidFill>
              </a:rPr>
              <a:t>WHAT IS YOUR BIG IDEA FOR YOUR SUSTAINED INVESTIGATION/AP PORTFOLIO (ONE IDEA)?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9"/>
          <p:cNvSpPr txBox="1"/>
          <p:nvPr>
            <p:ph type="title"/>
          </p:nvPr>
        </p:nvSpPr>
        <p:spPr>
          <a:xfrm>
            <a:off x="205725" y="192325"/>
            <a:ext cx="4000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highlight>
                  <a:srgbClr val="D0E0E3"/>
                </a:highlight>
              </a:rPr>
              <a:t>Rubric Guide for AP Portfolio</a:t>
            </a:r>
            <a:endParaRPr>
              <a:highlight>
                <a:srgbClr val="D0E0E3"/>
              </a:highlight>
            </a:endParaRPr>
          </a:p>
        </p:txBody>
      </p:sp>
      <p:sp>
        <p:nvSpPr>
          <p:cNvPr id="94" name="Google Shape;94;p19"/>
          <p:cNvSpPr txBox="1"/>
          <p:nvPr>
            <p:ph idx="1" type="body"/>
          </p:nvPr>
        </p:nvSpPr>
        <p:spPr>
          <a:xfrm>
            <a:off x="311700" y="1152475"/>
            <a:ext cx="3821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AP Portfolio guidelines:</a:t>
            </a:r>
            <a:endParaRPr/>
          </a:p>
          <a:p>
            <a:pPr indent="0" lvl="0" marL="0" rtl="0" algn="l">
              <a:spcBef>
                <a:spcPts val="1200"/>
              </a:spcBef>
              <a:spcAft>
                <a:spcPts val="0"/>
              </a:spcAft>
              <a:buNone/>
            </a:pPr>
            <a:r>
              <a:rPr lang="en"/>
              <a:t>Are we connecting with expectations for a sustained investigation?</a:t>
            </a:r>
            <a:endParaRPr/>
          </a:p>
          <a:p>
            <a:pPr indent="0" lvl="0" marL="0" rtl="0" algn="l">
              <a:spcBef>
                <a:spcPts val="1200"/>
              </a:spcBef>
              <a:spcAft>
                <a:spcPts val="1200"/>
              </a:spcAft>
              <a:buNone/>
            </a:pPr>
            <a:r>
              <a:rPr lang="en"/>
              <a:t>We will be meeting in groups throughout this process to help connect our visual projects, our process and our writing to earn the highest score possible. </a:t>
            </a:r>
            <a:endParaRPr/>
          </a:p>
        </p:txBody>
      </p:sp>
      <p:pic>
        <p:nvPicPr>
          <p:cNvPr id="95" name="Google Shape;95;p19"/>
          <p:cNvPicPr preferRelativeResize="0"/>
          <p:nvPr/>
        </p:nvPicPr>
        <p:blipFill>
          <a:blip r:embed="rId3">
            <a:alphaModFix/>
          </a:blip>
          <a:stretch>
            <a:fillRect/>
          </a:stretch>
        </p:blipFill>
        <p:spPr>
          <a:xfrm>
            <a:off x="4433643" y="0"/>
            <a:ext cx="4710363" cy="51435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highlight>
                  <a:srgbClr val="FCE5CD"/>
                </a:highlight>
              </a:rPr>
              <a:t>College Essay Practice (this is FIT’s college essay):</a:t>
            </a:r>
            <a:endParaRPr>
              <a:highlight>
                <a:srgbClr val="FCE5CD"/>
              </a:highlight>
            </a:endParaRPr>
          </a:p>
        </p:txBody>
      </p:sp>
      <p:sp>
        <p:nvSpPr>
          <p:cNvPr id="101" name="Google Shape;101;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lnSpc>
                <a:spcPct val="121000"/>
              </a:lnSpc>
              <a:spcBef>
                <a:spcPts val="4500"/>
              </a:spcBef>
              <a:spcAft>
                <a:spcPts val="0"/>
              </a:spcAft>
              <a:buClr>
                <a:schemeClr val="dk1"/>
              </a:buClr>
              <a:buSzPts val="1100"/>
              <a:buFont typeface="Arial"/>
              <a:buNone/>
            </a:pPr>
            <a:r>
              <a:rPr b="1" i="1" lang="en" sz="1900">
                <a:solidFill>
                  <a:schemeClr val="dk1"/>
                </a:solidFill>
              </a:rPr>
              <a:t>Photography and Related Media AAS Essays</a:t>
            </a:r>
            <a:endParaRPr b="1" i="1" sz="1900">
              <a:solidFill>
                <a:schemeClr val="dk1"/>
              </a:solidFill>
            </a:endParaRPr>
          </a:p>
          <a:p>
            <a:pPr indent="0" lvl="0" marL="0" rtl="0" algn="l">
              <a:spcBef>
                <a:spcPts val="1100"/>
              </a:spcBef>
              <a:spcAft>
                <a:spcPts val="0"/>
              </a:spcAft>
              <a:buClr>
                <a:schemeClr val="dk1"/>
              </a:buClr>
              <a:buSzPts val="1100"/>
              <a:buFont typeface="Arial"/>
              <a:buNone/>
            </a:pPr>
            <a:r>
              <a:rPr i="1" lang="en" sz="1300">
                <a:solidFill>
                  <a:schemeClr val="dk1"/>
                </a:solidFill>
              </a:rPr>
              <a:t>Please respond thoughtfully.</a:t>
            </a:r>
            <a:endParaRPr i="1" sz="1300">
              <a:solidFill>
                <a:schemeClr val="dk1"/>
              </a:solidFill>
            </a:endParaRPr>
          </a:p>
          <a:p>
            <a:pPr indent="0" lvl="0" marL="0" rtl="0" algn="l">
              <a:spcBef>
                <a:spcPts val="1500"/>
              </a:spcBef>
              <a:spcAft>
                <a:spcPts val="0"/>
              </a:spcAft>
              <a:buClr>
                <a:schemeClr val="dk1"/>
              </a:buClr>
              <a:buSzPts val="1100"/>
              <a:buFont typeface="Arial"/>
              <a:buNone/>
            </a:pPr>
            <a:r>
              <a:rPr lang="en" sz="1300">
                <a:solidFill>
                  <a:schemeClr val="dk1"/>
                </a:solidFill>
              </a:rPr>
              <a:t>1. In a maximum of 500 words, identify two photographers or artists who have influenced your photography. Cite specific examples of how this influence has shaped your work.</a:t>
            </a:r>
            <a:endParaRPr sz="1300">
              <a:solidFill>
                <a:schemeClr val="dk1"/>
              </a:solidFill>
            </a:endParaRPr>
          </a:p>
          <a:p>
            <a:pPr indent="0" lvl="0" marL="0" rtl="0" algn="l">
              <a:spcBef>
                <a:spcPts val="1500"/>
              </a:spcBef>
              <a:spcAft>
                <a:spcPts val="0"/>
              </a:spcAft>
              <a:buClr>
                <a:schemeClr val="dk1"/>
              </a:buClr>
              <a:buSzPts val="1100"/>
              <a:buFont typeface="Arial"/>
              <a:buNone/>
            </a:pPr>
            <a:r>
              <a:rPr lang="en" sz="1300">
                <a:solidFill>
                  <a:schemeClr val="dk1"/>
                </a:solidFill>
              </a:rPr>
              <a:t>This is an opportunity to show your curiosity about the world of art and photography so think twice about writing about your high school art teacher, the latest Instagram star, or a photographer who is featured on a reality TV show. Make clear connections between your work and the work of the people who influenced you.</a:t>
            </a:r>
            <a:endParaRPr sz="1300">
              <a:solidFill>
                <a:schemeClr val="dk1"/>
              </a:solidFill>
            </a:endParaRPr>
          </a:p>
          <a:p>
            <a:pPr indent="0" lvl="0" marL="0" rtl="0" algn="l">
              <a:spcBef>
                <a:spcPts val="1500"/>
              </a:spcBef>
              <a:spcAft>
                <a:spcPts val="0"/>
              </a:spcAft>
              <a:buClr>
                <a:schemeClr val="dk1"/>
              </a:buClr>
              <a:buSzPts val="1100"/>
              <a:buFont typeface="Arial"/>
              <a:buNone/>
            </a:pPr>
            <a:r>
              <a:rPr lang="en" sz="1300">
                <a:solidFill>
                  <a:schemeClr val="dk1"/>
                </a:solidFill>
              </a:rPr>
              <a:t>2. In a maximum of 500 words, write about your experience learning photography up until now.</a:t>
            </a:r>
            <a:endParaRPr sz="1300">
              <a:solidFill>
                <a:schemeClr val="dk1"/>
              </a:solidFill>
            </a:endParaRPr>
          </a:p>
          <a:p>
            <a:pPr indent="0" lvl="0" marL="0" rtl="0" algn="l">
              <a:spcBef>
                <a:spcPts val="1500"/>
              </a:spcBef>
              <a:spcAft>
                <a:spcPts val="0"/>
              </a:spcAft>
              <a:buClr>
                <a:schemeClr val="dk1"/>
              </a:buClr>
              <a:buSzPts val="1100"/>
              <a:buFont typeface="Arial"/>
              <a:buNone/>
            </a:pPr>
            <a:r>
              <a:rPr lang="en" sz="1300">
                <a:solidFill>
                  <a:schemeClr val="dk1"/>
                </a:solidFill>
              </a:rPr>
              <a:t>Did you take classes in high school or college? Did you take photography workshops? Are you self-taught?</a:t>
            </a:r>
            <a:endParaRPr sz="1300">
              <a:solidFill>
                <a:schemeClr val="dk1"/>
              </a:solidFill>
            </a:endParaRPr>
          </a:p>
          <a:p>
            <a:pPr indent="0" lvl="0" marL="0" rtl="0" algn="l">
              <a:spcBef>
                <a:spcPts val="150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highlight>
                  <a:srgbClr val="FCE5CD"/>
                </a:highlight>
              </a:rPr>
              <a:t>Requirements for College Letter of Recommendation: </a:t>
            </a:r>
            <a:endParaRPr>
              <a:highlight>
                <a:srgbClr val="FCE5CD"/>
              </a:highlight>
            </a:endParaRPr>
          </a:p>
        </p:txBody>
      </p:sp>
      <p:sp>
        <p:nvSpPr>
          <p:cNvPr id="107" name="Google Shape;107;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457200" rtl="0" algn="l">
              <a:spcBef>
                <a:spcPts val="0"/>
              </a:spcBef>
              <a:spcAft>
                <a:spcPts val="0"/>
              </a:spcAft>
              <a:buNone/>
            </a:pPr>
            <a:r>
              <a:t/>
            </a:r>
            <a:endParaRPr sz="2500"/>
          </a:p>
          <a:p>
            <a:pPr indent="-387350" lvl="0" marL="457200" rtl="0" algn="l">
              <a:spcBef>
                <a:spcPts val="1200"/>
              </a:spcBef>
              <a:spcAft>
                <a:spcPts val="0"/>
              </a:spcAft>
              <a:buSzPts val="2500"/>
              <a:buChar char="❏"/>
            </a:pPr>
            <a:r>
              <a:rPr lang="en" sz="2500"/>
              <a:t>85 or higher in Photography class</a:t>
            </a:r>
            <a:endParaRPr sz="2500"/>
          </a:p>
          <a:p>
            <a:pPr indent="-387350" lvl="0" marL="457200" rtl="0" algn="l">
              <a:spcBef>
                <a:spcPts val="0"/>
              </a:spcBef>
              <a:spcAft>
                <a:spcPts val="0"/>
              </a:spcAft>
              <a:buSzPts val="2500"/>
              <a:buChar char="❏"/>
            </a:pPr>
            <a:r>
              <a:rPr lang="en" sz="2500"/>
              <a:t>Consistently coming to class on time</a:t>
            </a:r>
            <a:endParaRPr sz="2500"/>
          </a:p>
          <a:p>
            <a:pPr indent="-387350" lvl="0" marL="457200" rtl="0" algn="l">
              <a:spcBef>
                <a:spcPts val="0"/>
              </a:spcBef>
              <a:spcAft>
                <a:spcPts val="0"/>
              </a:spcAft>
              <a:buSzPts val="2500"/>
              <a:buChar char="❏"/>
            </a:pPr>
            <a:r>
              <a:rPr lang="en" sz="2500"/>
              <a:t>Handing in your own work and no AI use</a:t>
            </a:r>
            <a:endParaRPr sz="2500"/>
          </a:p>
          <a:p>
            <a:pPr indent="-387350" lvl="0" marL="457200" rtl="0" algn="l">
              <a:spcBef>
                <a:spcPts val="0"/>
              </a:spcBef>
              <a:spcAft>
                <a:spcPts val="0"/>
              </a:spcAft>
              <a:buSzPts val="2500"/>
              <a:buChar char="❏"/>
            </a:pPr>
            <a:r>
              <a:rPr lang="en" sz="2500"/>
              <a:t>Identify 3-5 colleges you wish to apply for</a:t>
            </a:r>
            <a:endParaRPr sz="2500"/>
          </a:p>
          <a:p>
            <a:pPr indent="-387350" lvl="0" marL="457200" rtl="0" algn="l">
              <a:spcBef>
                <a:spcPts val="0"/>
              </a:spcBef>
              <a:spcAft>
                <a:spcPts val="0"/>
              </a:spcAft>
              <a:buSzPts val="2500"/>
              <a:buChar char="❏"/>
            </a:pPr>
            <a:r>
              <a:rPr lang="en" sz="2500"/>
              <a:t>Email resume/brag sheet to Ms. McLaughlin: </a:t>
            </a:r>
            <a:r>
              <a:rPr lang="en" sz="2500" u="sng">
                <a:solidFill>
                  <a:schemeClr val="hlink"/>
                </a:solidFill>
                <a:hlinkClick r:id="rId3"/>
              </a:rPr>
              <a:t>Bmclaughlin2@schools.nyc.gov</a:t>
            </a:r>
            <a:endParaRPr sz="2500"/>
          </a:p>
          <a:p>
            <a:pPr indent="0" lvl="0" marL="457200" rtl="0" algn="l">
              <a:spcBef>
                <a:spcPts val="1200"/>
              </a:spcBef>
              <a:spcAft>
                <a:spcPts val="1200"/>
              </a:spcAft>
              <a:buNone/>
            </a:pPr>
            <a:r>
              <a:t/>
            </a:r>
            <a:endParaRPr sz="25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