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6858000" cx="12192000"/>
  <p:notesSz cx="6858000" cy="9144000"/>
  <p:embeddedFontLst>
    <p:embeddedFont>
      <p:font typeface="Press Start 2P"/>
      <p:regular r:id="rId29"/>
    </p:embeddedFont>
    <p:embeddedFont>
      <p:font typeface="Plus Jakarta Sans Medium"/>
      <p:regular r:id="rId30"/>
      <p:bold r:id="rId31"/>
      <p:italic r:id="rId32"/>
      <p:boldItalic r:id="rId33"/>
    </p:embeddedFont>
    <p:embeddedFont>
      <p:font typeface="Outfit SemiBold"/>
      <p:regular r:id="rId34"/>
      <p:bold r:id="rId35"/>
    </p:embeddedFont>
    <p:embeddedFont>
      <p:font typeface="Shadows Into Light"/>
      <p:regular r:id="rId36"/>
    </p:embeddedFont>
    <p:embeddedFont>
      <p:font typeface="Plus Jakarta Sans ExtraBold"/>
      <p:bold r:id="rId37"/>
      <p:boldItalic r:id="rId38"/>
    </p:embeddedFont>
    <p:embeddedFont>
      <p:font typeface="Montserrat"/>
      <p:regular r:id="rId39"/>
      <p:bold r:id="rId40"/>
      <p:italic r:id="rId41"/>
      <p:boldItalic r:id="rId42"/>
    </p:embeddedFont>
    <p:embeddedFont>
      <p:font typeface="Plus Jakarta Sans"/>
      <p:regular r:id="rId43"/>
      <p:bold r:id="rId44"/>
      <p:italic r:id="rId45"/>
      <p:boldItalic r:id="rId46"/>
    </p:embeddedFont>
    <p:embeddedFont>
      <p:font typeface="Outfit"/>
      <p:regular r:id="rId47"/>
      <p:bold r:id="rId48"/>
    </p:embeddedFont>
    <p:embeddedFont>
      <p:font typeface="Plus Jakarta Sans SemiBold"/>
      <p:regular r:id="rId49"/>
      <p:bold r:id="rId50"/>
      <p:italic r:id="rId51"/>
      <p:boldItalic r:id="rId52"/>
    </p:embeddedFont>
    <p:embeddedFont>
      <p:font typeface="Plus Jakarta Sans Light"/>
      <p:regular r:id="rId53"/>
      <p:bold r:id="rId54"/>
      <p:italic r:id="rId55"/>
      <p:boldItalic r:id="rId56"/>
    </p:embeddedFont>
    <p:embeddedFont>
      <p:font typeface="Outfit Medium"/>
      <p:regular r:id="rId57"/>
      <p:bold r:id="rId58"/>
    </p:embeddedFont>
    <p:embeddedFont>
      <p:font typeface="Gill Sans"/>
      <p:regular r:id="rId59"/>
      <p:bold r:id="rId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.fntdata"/><Relationship Id="rId42" Type="http://schemas.openxmlformats.org/officeDocument/2006/relationships/font" Target="fonts/Montserrat-boldItalic.fntdata"/><Relationship Id="rId41" Type="http://schemas.openxmlformats.org/officeDocument/2006/relationships/font" Target="fonts/Montserrat-italic.fntdata"/><Relationship Id="rId44" Type="http://schemas.openxmlformats.org/officeDocument/2006/relationships/font" Target="fonts/PlusJakartaSans-bold.fntdata"/><Relationship Id="rId43" Type="http://schemas.openxmlformats.org/officeDocument/2006/relationships/font" Target="fonts/PlusJakartaSans-regular.fntdata"/><Relationship Id="rId46" Type="http://schemas.openxmlformats.org/officeDocument/2006/relationships/font" Target="fonts/PlusJakartaSans-boldItalic.fntdata"/><Relationship Id="rId45" Type="http://schemas.openxmlformats.org/officeDocument/2006/relationships/font" Target="fonts/PlusJakartaSans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Outfit-bold.fntdata"/><Relationship Id="rId47" Type="http://schemas.openxmlformats.org/officeDocument/2006/relationships/font" Target="fonts/Outfit-regular.fntdata"/><Relationship Id="rId49" Type="http://schemas.openxmlformats.org/officeDocument/2006/relationships/font" Target="fonts/PlusJakartaSansSemiBol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lusJakartaSansMedium-bold.fntdata"/><Relationship Id="rId30" Type="http://schemas.openxmlformats.org/officeDocument/2006/relationships/font" Target="fonts/PlusJakartaSansMedium-regular.fntdata"/><Relationship Id="rId33" Type="http://schemas.openxmlformats.org/officeDocument/2006/relationships/font" Target="fonts/PlusJakartaSansMedium-boldItalic.fntdata"/><Relationship Id="rId32" Type="http://schemas.openxmlformats.org/officeDocument/2006/relationships/font" Target="fonts/PlusJakartaSansMedium-italic.fntdata"/><Relationship Id="rId35" Type="http://schemas.openxmlformats.org/officeDocument/2006/relationships/font" Target="fonts/OutfitSemiBold-bold.fntdata"/><Relationship Id="rId34" Type="http://schemas.openxmlformats.org/officeDocument/2006/relationships/font" Target="fonts/OutfitSemiBold-regular.fntdata"/><Relationship Id="rId37" Type="http://schemas.openxmlformats.org/officeDocument/2006/relationships/font" Target="fonts/PlusJakartaSansExtraBold-bold.fntdata"/><Relationship Id="rId36" Type="http://schemas.openxmlformats.org/officeDocument/2006/relationships/font" Target="fonts/ShadowsIntoLight-regular.fntdata"/><Relationship Id="rId39" Type="http://schemas.openxmlformats.org/officeDocument/2006/relationships/font" Target="fonts/Montserrat-regular.fntdata"/><Relationship Id="rId38" Type="http://schemas.openxmlformats.org/officeDocument/2006/relationships/font" Target="fonts/PlusJakartaSansExtraBold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GillSans-bold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font" Target="fonts/PressStart2P-regular.fntdata"/><Relationship Id="rId51" Type="http://schemas.openxmlformats.org/officeDocument/2006/relationships/font" Target="fonts/PlusJakartaSansSemiBold-italic.fntdata"/><Relationship Id="rId50" Type="http://schemas.openxmlformats.org/officeDocument/2006/relationships/font" Target="fonts/PlusJakartaSansSemiBold-bold.fntdata"/><Relationship Id="rId53" Type="http://schemas.openxmlformats.org/officeDocument/2006/relationships/font" Target="fonts/PlusJakartaSansLight-regular.fntdata"/><Relationship Id="rId52" Type="http://schemas.openxmlformats.org/officeDocument/2006/relationships/font" Target="fonts/PlusJakartaSansSemiBold-boldItalic.fntdata"/><Relationship Id="rId11" Type="http://schemas.openxmlformats.org/officeDocument/2006/relationships/slide" Target="slides/slide6.xml"/><Relationship Id="rId55" Type="http://schemas.openxmlformats.org/officeDocument/2006/relationships/font" Target="fonts/PlusJakartaSansLight-italic.fntdata"/><Relationship Id="rId10" Type="http://schemas.openxmlformats.org/officeDocument/2006/relationships/slide" Target="slides/slide5.xml"/><Relationship Id="rId54" Type="http://schemas.openxmlformats.org/officeDocument/2006/relationships/font" Target="fonts/PlusJakartaSansLight-bold.fntdata"/><Relationship Id="rId13" Type="http://schemas.openxmlformats.org/officeDocument/2006/relationships/slide" Target="slides/slide8.xml"/><Relationship Id="rId57" Type="http://schemas.openxmlformats.org/officeDocument/2006/relationships/font" Target="fonts/OutfitMedium-regular.fntdata"/><Relationship Id="rId12" Type="http://schemas.openxmlformats.org/officeDocument/2006/relationships/slide" Target="slides/slide7.xml"/><Relationship Id="rId56" Type="http://schemas.openxmlformats.org/officeDocument/2006/relationships/font" Target="fonts/PlusJakartaSansLight-boldItalic.fntdata"/><Relationship Id="rId15" Type="http://schemas.openxmlformats.org/officeDocument/2006/relationships/slide" Target="slides/slide10.xml"/><Relationship Id="rId59" Type="http://schemas.openxmlformats.org/officeDocument/2006/relationships/font" Target="fonts/GillSans-regular.fntdata"/><Relationship Id="rId14" Type="http://schemas.openxmlformats.org/officeDocument/2006/relationships/slide" Target="slides/slide9.xml"/><Relationship Id="rId58" Type="http://schemas.openxmlformats.org/officeDocument/2006/relationships/font" Target="fonts/OutfitMedium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ec1660aefd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ec1660aef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ebdde97453_1_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ebdde97453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ebdde97453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3ebdde97453_1_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ebdf416486_2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ebdf416486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ec5239a452_1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ec5239a452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ec5239a452_1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ec5239a452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ec5239a452_1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ec5239a452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ec5239a452_1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ec5239a452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c5239a452_1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ec5239a452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ec5239a452_1_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ec5239a452_1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ec5239a452_1_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ec5239a452_1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ec5239a452_1_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ec5239a452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ebdde97453_1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ebdde97453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ebdde97453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ebdde9745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ebdde97453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ebdde9745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ebdde97453_1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ebdde97453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ebdde97453_1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ebdde97453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docs.google.com/presentation/d/1mHuEFD6xiagQpyPhah9EKQxtNWVQJSX7g9Yeo0B8X2g/edit?usp=sharing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youtube.com/watch?v=i4yEXZFZVbE" TargetMode="External"/><Relationship Id="rId4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motionographer.com/quickie/casse-cro-te/" TargetMode="External"/><Relationship Id="rId4" Type="http://schemas.openxmlformats.org/officeDocument/2006/relationships/hyperlink" Target="https://vimeo.com/13463054" TargetMode="External"/><Relationship Id="rId5" Type="http://schemas.openxmlformats.org/officeDocument/2006/relationships/hyperlink" Target="https://vimeo.com/12262466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44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32.png"/><Relationship Id="rId9" Type="http://schemas.openxmlformats.org/officeDocument/2006/relationships/image" Target="../media/image24.png"/><Relationship Id="rId5" Type="http://schemas.openxmlformats.org/officeDocument/2006/relationships/hyperlink" Target="https://drive.google.com/file/d/1cfCMDeItQSIv7uPw4JtVWOzSxch5Dpyw/view?usp=sharing" TargetMode="External"/><Relationship Id="rId6" Type="http://schemas.openxmlformats.org/officeDocument/2006/relationships/hyperlink" Target="https://drive.google.com/file/d/1cfCMDeItQSIv7uPw4JtVWOzSxch5Dpyw/view?usp=sharing" TargetMode="External"/><Relationship Id="rId7" Type="http://schemas.openxmlformats.org/officeDocument/2006/relationships/image" Target="../media/image26.png"/><Relationship Id="rId8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drive.google.com/file/d/1cfCMDeItQSIv7uPw4JtVWOzSxch5Dpyw/view?usp=sharing" TargetMode="External"/><Relationship Id="rId4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png"/><Relationship Id="rId10" Type="http://schemas.openxmlformats.org/officeDocument/2006/relationships/image" Target="../media/image38.png"/><Relationship Id="rId13" Type="http://schemas.openxmlformats.org/officeDocument/2006/relationships/hyperlink" Target="https://drive.google.com/file/d/1cfCMDeItQSIv7uPw4JtVWOzSxch5Dpyw/view?usp=sharing" TargetMode="External"/><Relationship Id="rId1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33.png"/><Relationship Id="rId9" Type="http://schemas.openxmlformats.org/officeDocument/2006/relationships/image" Target="../media/image41.png"/><Relationship Id="rId14" Type="http://schemas.openxmlformats.org/officeDocument/2006/relationships/hyperlink" Target="https://drive.google.com/file/d/1cfCMDeItQSIv7uPw4JtVWOzSxch5Dpyw/view?usp=sharing" TargetMode="External"/><Relationship Id="rId5" Type="http://schemas.openxmlformats.org/officeDocument/2006/relationships/image" Target="../media/image37.png"/><Relationship Id="rId6" Type="http://schemas.openxmlformats.org/officeDocument/2006/relationships/image" Target="../media/image40.png"/><Relationship Id="rId7" Type="http://schemas.openxmlformats.org/officeDocument/2006/relationships/image" Target="../media/image35.png"/><Relationship Id="rId8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Relationship Id="rId4" Type="http://schemas.openxmlformats.org/officeDocument/2006/relationships/image" Target="../media/image42.png"/><Relationship Id="rId5" Type="http://schemas.openxmlformats.org/officeDocument/2006/relationships/image" Target="../media/image46.png"/><Relationship Id="rId6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png"/><Relationship Id="rId4" Type="http://schemas.openxmlformats.org/officeDocument/2006/relationships/image" Target="../media/image47.png"/><Relationship Id="rId5" Type="http://schemas.openxmlformats.org/officeDocument/2006/relationships/image" Target="../media/image5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16.png"/><Relationship Id="rId7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4.jpg"/><Relationship Id="rId4" Type="http://schemas.openxmlformats.org/officeDocument/2006/relationships/image" Target="../media/image51.jpg"/><Relationship Id="rId5" Type="http://schemas.openxmlformats.org/officeDocument/2006/relationships/image" Target="../media/image5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drive.google.com/file/d/1jzJFn6zPdp8-CdbRsRuzlPRHdduqzKQf/view" TargetMode="External"/><Relationship Id="rId4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youtube.com/watch?v=IxvmAe-eV8A" TargetMode="External"/><Relationship Id="rId4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16personalities.com/" TargetMode="External"/><Relationship Id="rId4" Type="http://schemas.openxmlformats.org/officeDocument/2006/relationships/hyperlink" Target="https://www.personality-database.com/" TargetMode="External"/><Relationship Id="rId5" Type="http://schemas.openxmlformats.org/officeDocument/2006/relationships/hyperlink" Target="https://docs.google.com/document/d/1nLVT7S-LhkHRhhHYIC3H7iXHjWRPZ7IomdXxjlP4lyA/edit?usp=sharing" TargetMode="External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png"/><Relationship Id="rId10" Type="http://schemas.openxmlformats.org/officeDocument/2006/relationships/image" Target="../media/image22.png"/><Relationship Id="rId13" Type="http://schemas.openxmlformats.org/officeDocument/2006/relationships/image" Target="../media/image31.pn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10.png"/><Relationship Id="rId14" Type="http://schemas.openxmlformats.org/officeDocument/2006/relationships/image" Target="../media/image23.png"/><Relationship Id="rId5" Type="http://schemas.openxmlformats.org/officeDocument/2006/relationships/image" Target="../media/image1.png"/><Relationship Id="rId6" Type="http://schemas.openxmlformats.org/officeDocument/2006/relationships/image" Target="../media/image29.png"/><Relationship Id="rId7" Type="http://schemas.openxmlformats.org/officeDocument/2006/relationships/image" Target="../media/image5.png"/><Relationship Id="rId8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youtube.com/watch?v=pF1BDc0tZ6w" TargetMode="Externa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203200" y="241300"/>
            <a:ext cx="11772900" cy="58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MEET THE ARTIST:</a:t>
            </a:r>
            <a:r>
              <a:rPr lang="en-US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ASSIGNMENT 01:  DISCOVERY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ASSIGNMENT 02:  MOODBOARD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ASSIGNMENT 03:  STYLE FRAME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ASSIGNMENT 04:  1 FINALIZED ASSET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SYMBOLIC SELF PORTRAIT: 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ASSIGNMENT 05:  THUMBNAILS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ASSIGNMENT 06:  ROUGH DRAFT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ASSIGNMENT 07:  FINAL DRAFT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*PORTFOLIO: </a:t>
            </a:r>
            <a:r>
              <a:rPr lang="en-US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If you are going to art school make a minimum of 4 pieces for the schools you plan on attending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here are Portfolio Prompts and resources if you are stuck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8F5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"/>
          <p:cNvSpPr txBox="1"/>
          <p:nvPr/>
        </p:nvSpPr>
        <p:spPr>
          <a:xfrm>
            <a:off x="404718" y="3223223"/>
            <a:ext cx="6420900" cy="3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9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50" u="none" cap="none" strike="noStrike">
                <a:solidFill>
                  <a:srgbClr val="3D5A80"/>
                </a:solidFill>
                <a:latin typeface="Outfit"/>
                <a:ea typeface="Outfit"/>
                <a:cs typeface="Outfit"/>
                <a:sym typeface="Outfit"/>
              </a:rPr>
              <a:t>What is a Style Frame? </a:t>
            </a:r>
            <a:endParaRPr/>
          </a:p>
        </p:txBody>
      </p:sp>
      <p:sp>
        <p:nvSpPr>
          <p:cNvPr id="183" name="Google Shape;183;p22"/>
          <p:cNvSpPr txBox="1"/>
          <p:nvPr/>
        </p:nvSpPr>
        <p:spPr>
          <a:xfrm>
            <a:off x="595218" y="3650806"/>
            <a:ext cx="5924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350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</a:t>
            </a:r>
            <a:r>
              <a:rPr b="1" i="1" lang="en-US" sz="1350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"One finished</a:t>
            </a:r>
            <a:r>
              <a:rPr b="0" i="1" lang="en-US" sz="1350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, production-ready screenshot from a creative project that doesn't exist yet." </a:t>
            </a:r>
            <a:endParaRPr/>
          </a:p>
        </p:txBody>
      </p:sp>
      <p:sp>
        <p:nvSpPr>
          <p:cNvPr id="184" name="Google Shape;184;p22"/>
          <p:cNvSpPr txBox="1"/>
          <p:nvPr/>
        </p:nvSpPr>
        <p:spPr>
          <a:xfrm>
            <a:off x="404718" y="4403281"/>
            <a:ext cx="6115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It solves design problems early by answering:</a:t>
            </a:r>
            <a:endParaRPr/>
          </a:p>
        </p:txBody>
      </p:sp>
      <p:sp>
        <p:nvSpPr>
          <p:cNvPr id="185" name="Google Shape;185;p22"/>
          <p:cNvSpPr txBox="1"/>
          <p:nvPr/>
        </p:nvSpPr>
        <p:spPr>
          <a:xfrm>
            <a:off x="671418" y="4774756"/>
            <a:ext cx="58485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What does it look like finished?</a:t>
            </a:r>
            <a:r>
              <a:rPr b="0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Art style and composition.</a:t>
            </a:r>
            <a:endParaRPr/>
          </a:p>
        </p:txBody>
      </p:sp>
      <p:sp>
        <p:nvSpPr>
          <p:cNvPr id="186" name="Google Shape;186;p22"/>
          <p:cNvSpPr txBox="1"/>
          <p:nvPr/>
        </p:nvSpPr>
        <p:spPr>
          <a:xfrm>
            <a:off x="671418" y="5131944"/>
            <a:ext cx="58485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What colors are used?</a:t>
            </a:r>
            <a:r>
              <a:rPr b="0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Unified applied palette.</a:t>
            </a:r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671418" y="5489131"/>
            <a:ext cx="58485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What type is utilized?</a:t>
            </a:r>
            <a:r>
              <a:rPr b="0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Live headline styling.</a:t>
            </a:r>
            <a:endParaRPr/>
          </a:p>
        </p:txBody>
      </p:sp>
      <p:sp>
        <p:nvSpPr>
          <p:cNvPr id="188" name="Google Shape;188;p22"/>
          <p:cNvSpPr txBox="1"/>
          <p:nvPr/>
        </p:nvSpPr>
        <p:spPr>
          <a:xfrm>
            <a:off x="671418" y="5846319"/>
            <a:ext cx="58485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What is the mood?</a:t>
            </a:r>
            <a:r>
              <a:rPr b="0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The final atmospheric depth.</a:t>
            </a:r>
            <a:endParaRPr/>
          </a:p>
        </p:txBody>
      </p:sp>
      <p:sp>
        <p:nvSpPr>
          <p:cNvPr id="189" name="Google Shape;189;p22"/>
          <p:cNvSpPr txBox="1"/>
          <p:nvPr/>
        </p:nvSpPr>
        <p:spPr>
          <a:xfrm>
            <a:off x="368775" y="292750"/>
            <a:ext cx="11201400" cy="14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>
                <a:solidFill>
                  <a:srgbClr val="1A1B1F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Assignment 3: Style Frame</a:t>
            </a:r>
            <a:endParaRPr sz="2850">
              <a:solidFill>
                <a:srgbClr val="1A1B1F"/>
              </a:solidFill>
              <a:latin typeface="Outfit SemiBold"/>
              <a:ea typeface="Outfit SemiBold"/>
              <a:cs typeface="Outfit SemiBold"/>
              <a:sym typeface="Outfit SemiBold"/>
            </a:endParaRPr>
          </a:p>
          <a:p>
            <a:pPr indent="0" lvl="0" marL="0" marR="0" rtl="0" algn="l">
              <a:lnSpc>
                <a:spcPct val="114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50">
              <a:solidFill>
                <a:srgbClr val="1A1B1F"/>
              </a:solidFill>
              <a:latin typeface="Outfit SemiBold"/>
              <a:ea typeface="Outfit SemiBold"/>
              <a:cs typeface="Outfit SemiBold"/>
              <a:sym typeface="Outfit SemiBold"/>
            </a:endParaRPr>
          </a:p>
          <a:p>
            <a:pPr indent="0" lvl="0" marL="0" marR="0" rtl="0" algn="l">
              <a:lnSpc>
                <a:spcPct val="114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50">
              <a:solidFill>
                <a:srgbClr val="1A1B1F"/>
              </a:solidFill>
              <a:highlight>
                <a:srgbClr val="FFF2CC"/>
              </a:highlight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descr=" " id="190" name="Google Shape;190;p22" title="What Is A Styleframe? - Eve Weinberg - Designer Profil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5768" y="3650800"/>
            <a:ext cx="4988950" cy="280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2"/>
          <p:cNvSpPr txBox="1"/>
          <p:nvPr/>
        </p:nvSpPr>
        <p:spPr>
          <a:xfrm>
            <a:off x="327150" y="905125"/>
            <a:ext cx="11537700" cy="16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98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850">
                <a:solidFill>
                  <a:srgbClr val="1A1B1F"/>
                </a:solidFill>
                <a:highlight>
                  <a:srgbClr val="FFF2CC"/>
                </a:highlight>
                <a:latin typeface="Outfit"/>
                <a:ea typeface="Outfit"/>
                <a:cs typeface="Outfit"/>
                <a:sym typeface="Outfit"/>
              </a:rPr>
              <a:t>Create at least one Style frame. A Finished Final product frame that defines the entire aesthetic of your animation create it at: </a:t>
            </a:r>
            <a:endParaRPr sz="2850">
              <a:solidFill>
                <a:srgbClr val="1A1B1F"/>
              </a:solidFill>
              <a:highlight>
                <a:srgbClr val="FFF2CC"/>
              </a:highlight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lnSpc>
                <a:spcPct val="11498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850">
                <a:solidFill>
                  <a:srgbClr val="1A1B1F"/>
                </a:solidFill>
                <a:highlight>
                  <a:srgbClr val="FFF2CC"/>
                </a:highlight>
                <a:latin typeface="Outfit"/>
                <a:ea typeface="Outfit"/>
                <a:cs typeface="Outfit"/>
                <a:sym typeface="Outfit"/>
              </a:rPr>
              <a:t>3840 × 2160 px as PSD and High quality jpeg</a:t>
            </a:r>
            <a:endParaRPr sz="2850">
              <a:solidFill>
                <a:srgbClr val="1A1B1F"/>
              </a:solidFill>
              <a:highlight>
                <a:srgbClr val="FFF2CC"/>
              </a:highlight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lnSpc>
                <a:spcPct val="11498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50">
                <a:solidFill>
                  <a:srgbClr val="1A1B1F"/>
                </a:solidFill>
                <a:highlight>
                  <a:srgbClr val="FFF2CC"/>
                </a:highlight>
                <a:latin typeface="Outfit"/>
                <a:ea typeface="Outfit"/>
                <a:cs typeface="Outfit"/>
                <a:sym typeface="Outfit"/>
              </a:rPr>
              <a:t>if traditional 11” x6.2”</a:t>
            </a:r>
            <a:endParaRPr sz="2850">
              <a:solidFill>
                <a:srgbClr val="1A1B1F"/>
              </a:solidFill>
              <a:highlight>
                <a:srgbClr val="FFF2CC"/>
              </a:highlight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 txBox="1"/>
          <p:nvPr/>
        </p:nvSpPr>
        <p:spPr>
          <a:xfrm>
            <a:off x="143775" y="431325"/>
            <a:ext cx="12490200" cy="49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chemeClr val="accent6"/>
                </a:solidFill>
                <a:latin typeface="Outfit"/>
                <a:ea typeface="Outfit"/>
                <a:cs typeface="Outfit"/>
                <a:sym typeface="Outfit"/>
              </a:rPr>
              <a:t>Some animations with “</a:t>
            </a:r>
            <a:r>
              <a:rPr b="1" lang="en-US" sz="4500">
                <a:solidFill>
                  <a:schemeClr val="accent6"/>
                </a:solidFill>
                <a:latin typeface="Outfit"/>
                <a:ea typeface="Outfit"/>
                <a:cs typeface="Outfit"/>
                <a:sym typeface="Outfit"/>
              </a:rPr>
              <a:t>Sweet” styleframes</a:t>
            </a:r>
            <a:r>
              <a:rPr b="1" lang="en-US" sz="4500">
                <a:solidFill>
                  <a:schemeClr val="accent6"/>
                </a:solidFill>
                <a:latin typeface="Outfit"/>
                <a:ea typeface="Outfit"/>
                <a:cs typeface="Outfit"/>
                <a:sym typeface="Outfit"/>
              </a:rPr>
              <a:t>!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http://motionographer.com/quickie/casse-cro-te/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u="sng">
                <a:solidFill>
                  <a:srgbClr val="0097A7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https://vimeo.com/13463054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u="sng">
                <a:solidFill>
                  <a:srgbClr val="0097A7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https://vimeo.com/12262466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8F5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 txBox="1"/>
          <p:nvPr/>
        </p:nvSpPr>
        <p:spPr>
          <a:xfrm>
            <a:off x="337875" y="282450"/>
            <a:ext cx="11201400" cy="14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>
                <a:solidFill>
                  <a:srgbClr val="1A1B1F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Assignment 4: Asset with layers</a:t>
            </a:r>
            <a:endParaRPr sz="2850">
              <a:solidFill>
                <a:srgbClr val="1A1B1F"/>
              </a:solidFill>
              <a:latin typeface="Outfit SemiBold"/>
              <a:ea typeface="Outfit SemiBold"/>
              <a:cs typeface="Outfit SemiBold"/>
              <a:sym typeface="Outfit SemiBold"/>
            </a:endParaRPr>
          </a:p>
          <a:p>
            <a:pPr indent="0" lvl="0" marL="0" marR="0" rtl="0" algn="l">
              <a:lnSpc>
                <a:spcPct val="114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50">
              <a:solidFill>
                <a:srgbClr val="1A1B1F"/>
              </a:solidFill>
              <a:latin typeface="Outfit SemiBold"/>
              <a:ea typeface="Outfit SemiBold"/>
              <a:cs typeface="Outfit SemiBold"/>
              <a:sym typeface="Outfit SemiBold"/>
            </a:endParaRPr>
          </a:p>
          <a:p>
            <a:pPr indent="0" lvl="0" marL="0" marR="0" rtl="0" algn="l">
              <a:lnSpc>
                <a:spcPct val="114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50">
              <a:solidFill>
                <a:srgbClr val="1A1B1F"/>
              </a:solidFill>
              <a:highlight>
                <a:srgbClr val="FFF2CC"/>
              </a:highlight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02" name="Google Shape;202;p24"/>
          <p:cNvSpPr txBox="1"/>
          <p:nvPr/>
        </p:nvSpPr>
        <p:spPr>
          <a:xfrm>
            <a:off x="245200" y="787475"/>
            <a:ext cx="11537700" cy="16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>
                <a:solidFill>
                  <a:srgbClr val="1A1B1F"/>
                </a:solidFill>
                <a:highlight>
                  <a:srgbClr val="FFF2CC"/>
                </a:highlight>
                <a:latin typeface="Outfit"/>
                <a:ea typeface="Outfit"/>
                <a:cs typeface="Outfit"/>
                <a:sym typeface="Outfit"/>
              </a:rPr>
              <a:t>Create at </a:t>
            </a:r>
            <a:r>
              <a:rPr b="1" lang="en-US" sz="2850">
                <a:solidFill>
                  <a:srgbClr val="1A1B1F"/>
                </a:solidFill>
                <a:highlight>
                  <a:srgbClr val="FFF2CC"/>
                </a:highlight>
                <a:latin typeface="Outfit"/>
                <a:ea typeface="Outfit"/>
                <a:cs typeface="Outfit"/>
                <a:sym typeface="Outfit"/>
              </a:rPr>
              <a:t>least one </a:t>
            </a:r>
            <a:r>
              <a:rPr lang="en-US" sz="2850">
                <a:solidFill>
                  <a:srgbClr val="1A1B1F"/>
                </a:solidFill>
                <a:highlight>
                  <a:srgbClr val="FFF2CC"/>
                </a:highlight>
                <a:latin typeface="Outfit"/>
                <a:ea typeface="Outfit"/>
                <a:cs typeface="Outfit"/>
                <a:sym typeface="Outfit"/>
              </a:rPr>
              <a:t>Final Asset for your  Meet the artist in layers</a:t>
            </a:r>
            <a:endParaRPr sz="2850">
              <a:solidFill>
                <a:srgbClr val="1A1B1F"/>
              </a:solidFill>
              <a:highlight>
                <a:srgbClr val="FFF2CC"/>
              </a:highlight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lnSpc>
                <a:spcPct val="114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>
                <a:solidFill>
                  <a:srgbClr val="1A1B1F"/>
                </a:solidFill>
                <a:highlight>
                  <a:srgbClr val="FFF2CC"/>
                </a:highlight>
                <a:latin typeface="Outfit"/>
                <a:ea typeface="Outfit"/>
                <a:cs typeface="Outfit"/>
                <a:sym typeface="Outfit"/>
              </a:rPr>
              <a:t> @ 3840 × 2160 px as a PSD </a:t>
            </a:r>
            <a:r>
              <a:rPr b="1" lang="en-US" sz="2850">
                <a:solidFill>
                  <a:srgbClr val="1A1B1F"/>
                </a:solidFill>
                <a:highlight>
                  <a:srgbClr val="FFF2CC"/>
                </a:highlight>
                <a:latin typeface="Outfit"/>
                <a:ea typeface="Outfit"/>
                <a:cs typeface="Outfit"/>
                <a:sym typeface="Outfit"/>
              </a:rPr>
              <a:t>and</a:t>
            </a:r>
            <a:r>
              <a:rPr lang="en-US" sz="2850">
                <a:solidFill>
                  <a:srgbClr val="1A1B1F"/>
                </a:solidFill>
                <a:highlight>
                  <a:srgbClr val="FFF2CC"/>
                </a:highlight>
                <a:latin typeface="Outfit"/>
                <a:ea typeface="Outfit"/>
                <a:cs typeface="Outfit"/>
                <a:sym typeface="Outfit"/>
              </a:rPr>
              <a:t> High quality jpeg</a:t>
            </a:r>
            <a:endParaRPr sz="2850">
              <a:solidFill>
                <a:srgbClr val="1A1B1F"/>
              </a:solidFill>
              <a:highlight>
                <a:srgbClr val="FFF2CC"/>
              </a:highlight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lnSpc>
                <a:spcPct val="114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>
                <a:solidFill>
                  <a:srgbClr val="1A1B1F"/>
                </a:solidFill>
                <a:highlight>
                  <a:srgbClr val="FFF2CC"/>
                </a:highlight>
                <a:latin typeface="Outfit"/>
                <a:ea typeface="Outfit"/>
                <a:cs typeface="Outfit"/>
                <a:sym typeface="Outfit"/>
              </a:rPr>
              <a:t>if traditional 11” x6.2”</a:t>
            </a:r>
            <a:endParaRPr sz="2850">
              <a:solidFill>
                <a:srgbClr val="1A1B1F"/>
              </a:solidFill>
              <a:highlight>
                <a:srgbClr val="FFF2CC"/>
              </a:highlight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lnSpc>
                <a:spcPct val="114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50">
              <a:solidFill>
                <a:srgbClr val="1A1B1F"/>
              </a:solidFill>
              <a:highlight>
                <a:srgbClr val="FFF2CC"/>
              </a:highlight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lnSpc>
                <a:spcPct val="114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50">
              <a:solidFill>
                <a:srgbClr val="1A1B1F"/>
              </a:solidFill>
              <a:highlight>
                <a:srgbClr val="FFF2CC"/>
              </a:highlight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203" name="Google Shape;203;p24"/>
          <p:cNvPicPr preferRelativeResize="0"/>
          <p:nvPr/>
        </p:nvPicPr>
        <p:blipFill rotWithShape="1">
          <a:blip r:embed="rId3">
            <a:alphaModFix/>
          </a:blip>
          <a:srcRect b="4961" l="0" r="0" t="7999"/>
          <a:stretch/>
        </p:blipFill>
        <p:spPr>
          <a:xfrm>
            <a:off x="337875" y="3138125"/>
            <a:ext cx="5438899" cy="306037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4"/>
          <p:cNvSpPr txBox="1"/>
          <p:nvPr/>
        </p:nvSpPr>
        <p:spPr>
          <a:xfrm>
            <a:off x="245209" y="2377925"/>
            <a:ext cx="5838000" cy="7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1A1B1F"/>
                </a:solidFill>
                <a:highlight>
                  <a:srgbClr val="FFF2CC"/>
                </a:highlight>
                <a:latin typeface="Outfit"/>
                <a:ea typeface="Outfit"/>
                <a:cs typeface="Outfit"/>
                <a:sym typeface="Outfit"/>
              </a:rPr>
              <a:t>1) If you  are doing a likes and dislikes you can do a bio ex.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4"/>
          <p:cNvSpPr txBox="1"/>
          <p:nvPr/>
        </p:nvSpPr>
        <p:spPr>
          <a:xfrm>
            <a:off x="6301634" y="2316850"/>
            <a:ext cx="5746200" cy="17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1A1B1F"/>
                </a:solidFill>
                <a:highlight>
                  <a:srgbClr val="FFF2CC"/>
                </a:highlight>
                <a:latin typeface="Outfit"/>
                <a:ea typeface="Outfit"/>
                <a:cs typeface="Outfit"/>
                <a:sym typeface="Outfit"/>
              </a:rPr>
              <a:t>2</a:t>
            </a:r>
            <a:r>
              <a:rPr lang="en-US" sz="1700">
                <a:solidFill>
                  <a:srgbClr val="1A1B1F"/>
                </a:solidFill>
                <a:highlight>
                  <a:srgbClr val="FFF2CC"/>
                </a:highlight>
                <a:latin typeface="Outfit"/>
                <a:ea typeface="Outfit"/>
                <a:cs typeface="Outfit"/>
                <a:sym typeface="Outfit"/>
              </a:rPr>
              <a:t>)If you  are doing narrative journey you can do a final shot from your story with proper layers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24" title="Screenshot 2026-06-13 at 4.11.23 PM.png"/>
          <p:cNvPicPr preferRelativeResize="0"/>
          <p:nvPr/>
        </p:nvPicPr>
        <p:blipFill rotWithShape="1">
          <a:blip r:embed="rId4">
            <a:alphaModFix/>
          </a:blip>
          <a:srcRect b="6489" l="0" r="0" t="5110"/>
          <a:stretch/>
        </p:blipFill>
        <p:spPr>
          <a:xfrm>
            <a:off x="6301625" y="3097975"/>
            <a:ext cx="5354900" cy="3060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8F5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11" name="Google Shape;21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3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12" name="Google Shape;21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0" y="5943600"/>
            <a:ext cx="106680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5"/>
          <p:cNvSpPr txBox="1"/>
          <p:nvPr/>
        </p:nvSpPr>
        <p:spPr>
          <a:xfrm>
            <a:off x="762000" y="6143625"/>
            <a:ext cx="3024187" cy="142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8E8F94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MEET THE ARTIST // CREATIVE EXPLORATION</a:t>
            </a:r>
            <a:endParaRPr/>
          </a:p>
        </p:txBody>
      </p:sp>
      <p:sp>
        <p:nvSpPr>
          <p:cNvPr id="214" name="Google Shape;214;p25"/>
          <p:cNvSpPr txBox="1"/>
          <p:nvPr/>
        </p:nvSpPr>
        <p:spPr>
          <a:xfrm>
            <a:off x="669324" y="2024145"/>
            <a:ext cx="6420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E07A5F"/>
                </a:solidFill>
                <a:latin typeface="Outfit"/>
                <a:ea typeface="Outfit"/>
                <a:cs typeface="Outfit"/>
                <a:sym typeface="Outfit"/>
              </a:rPr>
              <a:t>Finished Ahead of Schedule?</a:t>
            </a:r>
            <a:endParaRPr/>
          </a:p>
        </p:txBody>
      </p:sp>
      <p:sp>
        <p:nvSpPr>
          <p:cNvPr id="215" name="Google Shape;215;p25"/>
          <p:cNvSpPr txBox="1"/>
          <p:nvPr/>
        </p:nvSpPr>
        <p:spPr>
          <a:xfrm>
            <a:off x="669324" y="2401272"/>
            <a:ext cx="540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Take your project to the next production step. These foundational assets are NOT required but highly encouraged for an advanced </a:t>
            </a:r>
            <a:r>
              <a:rPr lang="en-US" sz="1200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MTA</a:t>
            </a:r>
            <a:endParaRPr/>
          </a:p>
        </p:txBody>
      </p:sp>
      <p:sp>
        <p:nvSpPr>
          <p:cNvPr id="216" name="Google Shape;216;p25"/>
          <p:cNvSpPr txBox="1"/>
          <p:nvPr/>
        </p:nvSpPr>
        <p:spPr>
          <a:xfrm>
            <a:off x="936024" y="3048975"/>
            <a:ext cx="58485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75" u="sng" cap="none" strike="noStrike">
                <a:solidFill>
                  <a:schemeClr val="hlink"/>
                </a:solidFill>
                <a:latin typeface="Plus Jakarta Sans"/>
                <a:ea typeface="Plus Jakarta Sans"/>
                <a:cs typeface="Plus Jakarta Sans"/>
                <a:sym typeface="Plus Jakarta Sans"/>
                <a:hlinkClick r:id="rId5"/>
              </a:rPr>
              <a:t>Storyboards:</a:t>
            </a:r>
            <a:r>
              <a:rPr b="0" i="0" lang="en-US" sz="1275" u="sng" cap="none" strike="noStrike">
                <a:solidFill>
                  <a:schemeClr val="hlink"/>
                </a:solidFill>
                <a:latin typeface="Plus Jakarta Sans"/>
                <a:ea typeface="Plus Jakarta Sans"/>
                <a:cs typeface="Plus Jakarta Sans"/>
                <a:sym typeface="Plus Jakarta Sans"/>
                <a:hlinkClick r:id="rId6"/>
              </a:rPr>
              <a:t> Outline your shot compositions.</a:t>
            </a:r>
            <a:endParaRPr/>
          </a:p>
        </p:txBody>
      </p:sp>
      <p:sp>
        <p:nvSpPr>
          <p:cNvPr id="217" name="Google Shape;217;p25"/>
          <p:cNvSpPr txBox="1"/>
          <p:nvPr/>
        </p:nvSpPr>
        <p:spPr>
          <a:xfrm>
            <a:off x="936024" y="3434738"/>
            <a:ext cx="58485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Voice Over:</a:t>
            </a:r>
            <a:r>
              <a:rPr b="0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Record your dynamic scratch audio track.</a:t>
            </a:r>
            <a:endParaRPr/>
          </a:p>
        </p:txBody>
      </p:sp>
      <p:sp>
        <p:nvSpPr>
          <p:cNvPr id="218" name="Google Shape;218;p25"/>
          <p:cNvSpPr txBox="1"/>
          <p:nvPr/>
        </p:nvSpPr>
        <p:spPr>
          <a:xfrm>
            <a:off x="936024" y="3820500"/>
            <a:ext cx="58485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Shot Planning:</a:t>
            </a:r>
            <a:r>
              <a:rPr b="0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Plan precise motion and staging.</a:t>
            </a:r>
            <a:endParaRPr/>
          </a:p>
        </p:txBody>
      </p:sp>
      <p:sp>
        <p:nvSpPr>
          <p:cNvPr id="219" name="Google Shape;219;p25"/>
          <p:cNvSpPr txBox="1"/>
          <p:nvPr/>
        </p:nvSpPr>
        <p:spPr>
          <a:xfrm>
            <a:off x="936024" y="4206263"/>
            <a:ext cx="58485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Music Selection:</a:t>
            </a:r>
            <a:r>
              <a:rPr b="0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Select a background audio style.</a:t>
            </a:r>
            <a:endParaRPr/>
          </a:p>
        </p:txBody>
      </p:sp>
      <p:pic>
        <p:nvPicPr>
          <p:cNvPr descr="image.png" id="220" name="Google Shape;220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9919" y="3087075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21" name="Google Shape;221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9919" y="3472838"/>
            <a:ext cx="1143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22" name="Google Shape;222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89919" y="3858600"/>
            <a:ext cx="17145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23" name="Google Shape;223;p2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89919" y="4244363"/>
            <a:ext cx="152400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5"/>
          <p:cNvSpPr txBox="1"/>
          <p:nvPr/>
        </p:nvSpPr>
        <p:spPr>
          <a:xfrm>
            <a:off x="762000" y="571500"/>
            <a:ext cx="11201400" cy="41612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50" u="none" cap="none" strike="noStrike">
                <a:solidFill>
                  <a:srgbClr val="1A1B1F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Optional Extension Activities</a:t>
            </a:r>
            <a:endParaRPr/>
          </a:p>
        </p:txBody>
      </p:sp>
      <p:pic>
        <p:nvPicPr>
          <p:cNvPr id="225" name="Google Shape;225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18100" y="1606584"/>
            <a:ext cx="5289774" cy="3422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6" title="Storyboarding Activity and Example Presentation.png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75" y="9603"/>
            <a:ext cx="12157850" cy="6838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1B1F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35" name="Google Shape;23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36" name="Google Shape;23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0" y="5195738"/>
            <a:ext cx="10668000" cy="5572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37" name="Google Shape;237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000" y="2466379"/>
            <a:ext cx="3403550" cy="17459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38" name="Google Shape;238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94150" y="2466379"/>
            <a:ext cx="3403550" cy="17459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39" name="Google Shape;239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26300" y="2466379"/>
            <a:ext cx="3403699" cy="17459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40" name="Google Shape;240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62000" y="5943600"/>
            <a:ext cx="106680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7"/>
          <p:cNvSpPr txBox="1"/>
          <p:nvPr/>
        </p:nvSpPr>
        <p:spPr>
          <a:xfrm>
            <a:off x="762000" y="6143625"/>
            <a:ext cx="3024187" cy="142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8E8F94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MEET THE ARTIST // CREATIVE EXPLORATION</a:t>
            </a:r>
            <a:endParaRPr/>
          </a:p>
        </p:txBody>
      </p:sp>
      <p:sp>
        <p:nvSpPr>
          <p:cNvPr id="242" name="Google Shape;242;p27"/>
          <p:cNvSpPr txBox="1"/>
          <p:nvPr/>
        </p:nvSpPr>
        <p:spPr>
          <a:xfrm>
            <a:off x="1066800" y="2771179"/>
            <a:ext cx="2933647" cy="2600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9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50" u="none" cap="none" strike="noStrike">
                <a:solidFill>
                  <a:srgbClr val="FAF8F5"/>
                </a:solidFill>
                <a:latin typeface="Outfit"/>
                <a:ea typeface="Outfit"/>
                <a:cs typeface="Outfit"/>
                <a:sym typeface="Outfit"/>
              </a:rPr>
              <a:t>Phase 1: Discovery</a:t>
            </a:r>
            <a:endParaRPr/>
          </a:p>
        </p:txBody>
      </p:sp>
      <p:sp>
        <p:nvSpPr>
          <p:cNvPr id="243" name="Google Shape;243;p27"/>
          <p:cNvSpPr/>
          <p:nvPr/>
        </p:nvSpPr>
        <p:spPr>
          <a:xfrm>
            <a:off x="1066800" y="3107382"/>
            <a:ext cx="2793950" cy="19050"/>
          </a:xfrm>
          <a:prstGeom prst="rect">
            <a:avLst/>
          </a:prstGeom>
          <a:solidFill>
            <a:srgbClr val="2E2F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7"/>
          <p:cNvSpPr txBox="1"/>
          <p:nvPr/>
        </p:nvSpPr>
        <p:spPr>
          <a:xfrm>
            <a:off x="1352550" y="3316932"/>
            <a:ext cx="25083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CDCECF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rPr>
              <a:t>Myers Briggs </a:t>
            </a:r>
            <a:r>
              <a:rPr lang="en-US" sz="1200">
                <a:solidFill>
                  <a:srgbClr val="CDCECF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rPr>
              <a:t>Personality Test</a:t>
            </a:r>
            <a:endParaRPr/>
          </a:p>
        </p:txBody>
      </p:sp>
      <p:sp>
        <p:nvSpPr>
          <p:cNvPr id="245" name="Google Shape;245;p27"/>
          <p:cNvSpPr txBox="1"/>
          <p:nvPr/>
        </p:nvSpPr>
        <p:spPr>
          <a:xfrm>
            <a:off x="1352550" y="3707457"/>
            <a:ext cx="25083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CDCECF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rPr>
              <a:t>MTA </a:t>
            </a:r>
            <a:r>
              <a:rPr b="0" i="0" lang="en-US" sz="1200" u="none" cap="none" strike="noStrike">
                <a:solidFill>
                  <a:srgbClr val="CDCECF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rPr>
              <a:t> Worksheet</a:t>
            </a:r>
            <a:endParaRPr/>
          </a:p>
        </p:txBody>
      </p:sp>
      <p:sp>
        <p:nvSpPr>
          <p:cNvPr id="246" name="Google Shape;246;p27"/>
          <p:cNvSpPr txBox="1"/>
          <p:nvPr/>
        </p:nvSpPr>
        <p:spPr>
          <a:xfrm>
            <a:off x="4698950" y="2771179"/>
            <a:ext cx="2933647" cy="2600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9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50" u="none" cap="none" strike="noStrike">
                <a:solidFill>
                  <a:srgbClr val="FAF8F5"/>
                </a:solidFill>
                <a:latin typeface="Outfit"/>
                <a:ea typeface="Outfit"/>
                <a:cs typeface="Outfit"/>
                <a:sym typeface="Outfit"/>
              </a:rPr>
              <a:t>Phase 2: Concept</a:t>
            </a:r>
            <a:endParaRPr/>
          </a:p>
        </p:txBody>
      </p:sp>
      <p:sp>
        <p:nvSpPr>
          <p:cNvPr id="247" name="Google Shape;247;p27"/>
          <p:cNvSpPr/>
          <p:nvPr/>
        </p:nvSpPr>
        <p:spPr>
          <a:xfrm>
            <a:off x="4698950" y="3107382"/>
            <a:ext cx="2793950" cy="19050"/>
          </a:xfrm>
          <a:prstGeom prst="rect">
            <a:avLst/>
          </a:prstGeom>
          <a:solidFill>
            <a:srgbClr val="2E2F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7"/>
          <p:cNvSpPr txBox="1"/>
          <p:nvPr/>
        </p:nvSpPr>
        <p:spPr>
          <a:xfrm>
            <a:off x="4994175" y="3315280"/>
            <a:ext cx="25083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CDCECF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rPr>
              <a:t>Unified Mood Board</a:t>
            </a:r>
            <a:endParaRPr/>
          </a:p>
        </p:txBody>
      </p:sp>
      <p:sp>
        <p:nvSpPr>
          <p:cNvPr id="249" name="Google Shape;249;p27"/>
          <p:cNvSpPr txBox="1"/>
          <p:nvPr/>
        </p:nvSpPr>
        <p:spPr>
          <a:xfrm>
            <a:off x="8331100" y="2771179"/>
            <a:ext cx="2933804" cy="2600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9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50" u="none" cap="none" strike="noStrike">
                <a:solidFill>
                  <a:srgbClr val="FAF8F5"/>
                </a:solidFill>
                <a:latin typeface="Outfit"/>
                <a:ea typeface="Outfit"/>
                <a:cs typeface="Outfit"/>
                <a:sym typeface="Outfit"/>
              </a:rPr>
              <a:t>Phase 3: Assets</a:t>
            </a:r>
            <a:endParaRPr/>
          </a:p>
        </p:txBody>
      </p:sp>
      <p:sp>
        <p:nvSpPr>
          <p:cNvPr id="250" name="Google Shape;250;p27"/>
          <p:cNvSpPr/>
          <p:nvPr/>
        </p:nvSpPr>
        <p:spPr>
          <a:xfrm>
            <a:off x="8331100" y="3107382"/>
            <a:ext cx="2794099" cy="19050"/>
          </a:xfrm>
          <a:prstGeom prst="rect">
            <a:avLst/>
          </a:prstGeom>
          <a:solidFill>
            <a:srgbClr val="2E2F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27"/>
          <p:cNvSpPr txBox="1"/>
          <p:nvPr/>
        </p:nvSpPr>
        <p:spPr>
          <a:xfrm>
            <a:off x="4994175" y="3688932"/>
            <a:ext cx="250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CDCECF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rPr>
              <a:t>Final </a:t>
            </a:r>
            <a:r>
              <a:rPr b="0" i="0" lang="en-US" sz="1200" u="none" cap="none" strike="noStrike">
                <a:solidFill>
                  <a:srgbClr val="CDCECF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rPr>
              <a:t>Style Frame: </a:t>
            </a:r>
            <a:r>
              <a:rPr lang="en-US" sz="1200">
                <a:solidFill>
                  <a:srgbClr val="1A1B1F"/>
                </a:solidFill>
                <a:highlight>
                  <a:srgbClr val="FFF2CC"/>
                </a:highlight>
                <a:latin typeface="Plus Jakarta Sans"/>
                <a:ea typeface="Plus Jakarta Sans"/>
                <a:cs typeface="Plus Jakarta Sans"/>
                <a:sym typeface="Plus Jakarta Sans"/>
              </a:rPr>
              <a:t>3840 × 2160 px</a:t>
            </a:r>
            <a:r>
              <a:rPr lang="en-US" sz="1200">
                <a:solidFill>
                  <a:srgbClr val="CDCECF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rPr>
              <a:t> </a:t>
            </a:r>
            <a:endParaRPr sz="1200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CDCECF"/>
              </a:solidFill>
              <a:latin typeface="Plus Jakarta Sans Medium"/>
              <a:ea typeface="Plus Jakarta Sans Medium"/>
              <a:cs typeface="Plus Jakarta Sans Medium"/>
              <a:sym typeface="Plus Jakarta Sans Medium"/>
            </a:endParaRPr>
          </a:p>
        </p:txBody>
      </p:sp>
      <p:sp>
        <p:nvSpPr>
          <p:cNvPr id="252" name="Google Shape;252;p27"/>
          <p:cNvSpPr txBox="1"/>
          <p:nvPr/>
        </p:nvSpPr>
        <p:spPr>
          <a:xfrm>
            <a:off x="8635800" y="3294698"/>
            <a:ext cx="25083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CDCECF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rPr>
              <a:t>1 Finalized </a:t>
            </a:r>
            <a:r>
              <a:rPr i="0" lang="en-US" sz="1200" u="none" cap="none" strike="noStrike">
                <a:solidFill>
                  <a:srgbClr val="CDCECF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rPr>
              <a:t>Asset </a:t>
            </a:r>
            <a:r>
              <a:rPr lang="en-US" sz="1200">
                <a:solidFill>
                  <a:srgbClr val="1A1B1F"/>
                </a:solidFill>
                <a:highlight>
                  <a:srgbClr val="FFF2CC"/>
                </a:highlight>
                <a:latin typeface="Plus Jakarta Sans"/>
                <a:ea typeface="Plus Jakarta Sans"/>
                <a:cs typeface="Plus Jakarta Sans"/>
                <a:sym typeface="Plus Jakarta Sans"/>
              </a:rPr>
              <a:t>3840 × 2160 px</a:t>
            </a:r>
            <a:r>
              <a:rPr i="0" lang="en-US" sz="1200" u="none" cap="none" strike="noStrike">
                <a:solidFill>
                  <a:srgbClr val="CDCECF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rPr>
              <a:t> </a:t>
            </a:r>
            <a:endParaRPr sz="1200"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descr="image.png" id="253" name="Google Shape;253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581400" y="5405288"/>
            <a:ext cx="18097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54" name="Google Shape;254;p2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66800" y="3331219"/>
            <a:ext cx="152400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55" name="Google Shape;255;p2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66800" y="3721744"/>
            <a:ext cx="152400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56" name="Google Shape;256;p2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698950" y="3331219"/>
            <a:ext cx="152400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57" name="Google Shape;257;p2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698950" y="3721744"/>
            <a:ext cx="152400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58" name="Google Shape;258;p2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331100" y="3331219"/>
            <a:ext cx="152400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59" name="Google Shape;259;p2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331100" y="3721744"/>
            <a:ext cx="15240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7"/>
          <p:cNvSpPr txBox="1"/>
          <p:nvPr/>
        </p:nvSpPr>
        <p:spPr>
          <a:xfrm>
            <a:off x="1434875" y="1139850"/>
            <a:ext cx="11201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50" u="none" cap="none" strike="noStrike">
                <a:solidFill>
                  <a:srgbClr val="FAF8F5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Final Deliverable Checklist </a:t>
            </a:r>
            <a:r>
              <a:rPr lang="en-US" sz="2850">
                <a:solidFill>
                  <a:srgbClr val="FAF8F5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or MTA Summer Assignment</a:t>
            </a:r>
            <a:endParaRPr/>
          </a:p>
        </p:txBody>
      </p:sp>
      <p:sp>
        <p:nvSpPr>
          <p:cNvPr id="261" name="Google Shape;261;p27"/>
          <p:cNvSpPr txBox="1"/>
          <p:nvPr/>
        </p:nvSpPr>
        <p:spPr>
          <a:xfrm>
            <a:off x="8616900" y="3706466"/>
            <a:ext cx="250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9900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rPr>
              <a:t>Optional:</a:t>
            </a:r>
            <a:r>
              <a:rPr lang="en-US" sz="1200">
                <a:solidFill>
                  <a:srgbClr val="CDCECF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rPr>
              <a:t> </a:t>
            </a:r>
            <a:r>
              <a:rPr lang="en-US" sz="1200" u="sng">
                <a:solidFill>
                  <a:srgbClr val="FF9900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Story boards</a:t>
            </a:r>
            <a:r>
              <a:rPr lang="en-US" sz="1200" u="sng">
                <a:solidFill>
                  <a:schemeClr val="hlink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  <a:hlinkClick r:id="rId14"/>
              </a:rPr>
              <a:t> </a:t>
            </a:r>
            <a:r>
              <a:rPr lang="en-US" sz="1200">
                <a:solidFill>
                  <a:srgbClr val="CDCECF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rPr>
              <a:t>and beyond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F8F7F3"/>
            </a:gs>
          </a:gsLst>
          <a:lin ang="5400012" scaled="0"/>
        </a:gra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8"/>
          <p:cNvSpPr txBox="1"/>
          <p:nvPr/>
        </p:nvSpPr>
        <p:spPr>
          <a:xfrm>
            <a:off x="237300" y="215775"/>
            <a:ext cx="11717400" cy="55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 u="sng">
                <a:solidFill>
                  <a:srgbClr val="073763"/>
                </a:solidFill>
                <a:latin typeface="Gill Sans"/>
                <a:ea typeface="Gill Sans"/>
                <a:cs typeface="Gill Sans"/>
                <a:sym typeface="Gill Sans"/>
              </a:rPr>
              <a:t>SYMBOLIC SELF-PORTRAIT</a:t>
            </a:r>
            <a:endParaRPr sz="300" u="sng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What is a Symbolic Self-Portrait?</a:t>
            </a:r>
            <a:endParaRPr b="1"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Instead of just painting/drawing what you see in a mirror, a symbolic self-portrait tells a story about who you are on the inside. It moves past a perfect physical likeness to focus on your thoughts, identity, and experiences.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Here are some key concepts to think about for your assignment: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b="1"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Symbols Over Realism:</a:t>
            </a: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You don't need a photo-perfect drawing to tell your story. Instead, you create a "visual language" using everyday items, animals, colors, and settings to represent abstract ideas.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b="1"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Showing Your Inner World:</a:t>
            </a: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These portraits are all about looking inward. Use your artwork to give the viewer a glimpse into your personality, your daily struggles, your cultural roots, or your future goals.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b="1"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Personal Yet Universal:</a:t>
            </a: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While the story is yours, the feelings are human. By sharing your specific experiences with things like moving to a new school, overcoming an obstacle, or finding joy, your audience will connect with their own versions of those feelings.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b="1"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Concept is King:</a:t>
            </a: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The final artwork is a reflection of your </a:t>
            </a:r>
            <a:r>
              <a:rPr i="1"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ideas</a:t>
            </a: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not just your face. You have complete creative freedom here—your portrait can be realistic, completely abstract, surreal (dream-like), or a mix of styles.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12700" marR="127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265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08376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9"/>
          <p:cNvSpPr txBox="1"/>
          <p:nvPr/>
        </p:nvSpPr>
        <p:spPr>
          <a:xfrm>
            <a:off x="228600" y="177800"/>
            <a:ext cx="11811000" cy="49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PROJECT:SYMBOLIC SELF-PORTRAIT</a:t>
            </a:r>
            <a:endParaRPr sz="2100" u="sng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DIRECTIONS:</a:t>
            </a:r>
            <a:endParaRPr sz="2100" u="sng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Use your previously developed moodboard to develop thumbnails for your Symbolic self-portrait. All stages of the assignment must be completed in order for the final assignment to be evaluated.</a:t>
            </a:r>
            <a:endParaRPr sz="2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ASSIGNMENT04:  THUMBNAILS</a:t>
            </a:r>
            <a:endParaRPr b="1" sz="2100" u="sng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Char char="●"/>
            </a:pPr>
            <a:r>
              <a:rPr lang="en-US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Develop 10-15 thumbnail drawings with </a:t>
            </a:r>
            <a:r>
              <a:rPr lang="en-US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different</a:t>
            </a:r>
            <a:r>
              <a:rPr lang="en-US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compositions, subject matter, artistic influence, canvas </a:t>
            </a:r>
            <a:r>
              <a:rPr lang="en-US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orientation along </a:t>
            </a:r>
            <a:r>
              <a:rPr lang="en-US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different art media (</a:t>
            </a:r>
            <a:r>
              <a:rPr lang="en-US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Traditional</a:t>
            </a:r>
            <a:r>
              <a:rPr lang="en-US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/Digital).  Photograph/upload thumbnails and submit into assignment.</a:t>
            </a:r>
            <a:endParaRPr sz="2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ASSIGNMENT05</a:t>
            </a:r>
            <a:r>
              <a:rPr b="1" lang="en-US" sz="21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:  ROUGH DRAFT</a:t>
            </a:r>
            <a:endParaRPr b="1" sz="2100" u="sng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Char char="●"/>
            </a:pPr>
            <a:r>
              <a:rPr lang="en-US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Begin to enlarge your most successful thumbnail digitally or traditionally based on research.  Develop the rough until the image demonstrates a strong composition, art history influence, and technique.  </a:t>
            </a:r>
            <a:r>
              <a:rPr lang="en-US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Photograph/upload ROUGH DRAFT and submit into assignment.</a:t>
            </a:r>
            <a:endParaRPr sz="2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ASSIGNMENT06:  FINAL DRAFT</a:t>
            </a:r>
            <a:endParaRPr b="1" sz="2100" u="sng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Based on your enlarged rough drawing, begin to finalize the work by focusing on the following criteria:</a:t>
            </a:r>
            <a:endParaRPr sz="2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•Composition</a:t>
            </a:r>
            <a:endParaRPr sz="2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•Art history influence</a:t>
            </a:r>
            <a:endParaRPr sz="2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•Use of Symbols</a:t>
            </a:r>
            <a:endParaRPr sz="2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•Application of Media (Traditional, Digital, Tradigital, etc.) </a:t>
            </a:r>
            <a:endParaRPr sz="2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   •Photograph/upload FINAL DRAFT and submit into assignment.</a:t>
            </a:r>
            <a:endParaRPr sz="2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2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30"/>
          <p:cNvGrpSpPr/>
          <p:nvPr/>
        </p:nvGrpSpPr>
        <p:grpSpPr>
          <a:xfrm>
            <a:off x="98388" y="3286125"/>
            <a:ext cx="11995224" cy="2962275"/>
            <a:chOff x="152400" y="2000250"/>
            <a:chExt cx="11995224" cy="2962275"/>
          </a:xfrm>
        </p:grpSpPr>
        <p:pic>
          <p:nvPicPr>
            <p:cNvPr id="277" name="Google Shape;277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2000250"/>
              <a:ext cx="3943350" cy="296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00525" y="2014525"/>
              <a:ext cx="3943350" cy="2933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248655" y="2014525"/>
              <a:ext cx="3898970" cy="2933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0" name="Google Shape;280;p30"/>
          <p:cNvGrpSpPr/>
          <p:nvPr/>
        </p:nvGrpSpPr>
        <p:grpSpPr>
          <a:xfrm>
            <a:off x="98399" y="374648"/>
            <a:ext cx="5343850" cy="3292460"/>
            <a:chOff x="98400" y="374650"/>
            <a:chExt cx="4545250" cy="2800425"/>
          </a:xfrm>
        </p:grpSpPr>
        <p:pic>
          <p:nvPicPr>
            <p:cNvPr id="281" name="Google Shape;281;p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8400" y="374650"/>
              <a:ext cx="4545250" cy="1958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2" name="Google Shape;282;p30"/>
            <p:cNvSpPr txBox="1"/>
            <p:nvPr/>
          </p:nvSpPr>
          <p:spPr>
            <a:xfrm>
              <a:off x="98400" y="2174875"/>
              <a:ext cx="4413300" cy="10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7500" lIns="107500" spcFirstLastPara="1" rIns="107500" wrap="square" tIns="1075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762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PART01:THUMBNAILS</a:t>
              </a:r>
              <a:endParaRPr sz="3762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283" name="Google Shape;283;p30"/>
          <p:cNvSpPr txBox="1"/>
          <p:nvPr/>
        </p:nvSpPr>
        <p:spPr>
          <a:xfrm>
            <a:off x="98400" y="6232525"/>
            <a:ext cx="39339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PART02:  ROUGH DRAFT</a:t>
            </a:r>
            <a:endParaRPr sz="27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4" name="Google Shape;284;p30"/>
          <p:cNvSpPr txBox="1"/>
          <p:nvPr/>
        </p:nvSpPr>
        <p:spPr>
          <a:xfrm>
            <a:off x="8159700" y="6232525"/>
            <a:ext cx="39339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PART03:  FINAL DRAFT</a:t>
            </a:r>
            <a:endParaRPr sz="27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31"/>
          <p:cNvGrpSpPr/>
          <p:nvPr/>
        </p:nvGrpSpPr>
        <p:grpSpPr>
          <a:xfrm>
            <a:off x="1795229" y="411535"/>
            <a:ext cx="8601540" cy="6361566"/>
            <a:chOff x="98400" y="-952300"/>
            <a:chExt cx="10080323" cy="7455251"/>
          </a:xfrm>
        </p:grpSpPr>
        <p:grpSp>
          <p:nvGrpSpPr>
            <p:cNvPr id="290" name="Google Shape;290;p31"/>
            <p:cNvGrpSpPr/>
            <p:nvPr/>
          </p:nvGrpSpPr>
          <p:grpSpPr>
            <a:xfrm>
              <a:off x="3022534" y="2825830"/>
              <a:ext cx="4432420" cy="3677121"/>
              <a:chOff x="7350125" y="3297450"/>
              <a:chExt cx="4743600" cy="3935275"/>
            </a:xfrm>
          </p:grpSpPr>
          <p:sp>
            <p:nvSpPr>
              <p:cNvPr id="291" name="Google Shape;291;p31"/>
              <p:cNvSpPr txBox="1"/>
              <p:nvPr/>
            </p:nvSpPr>
            <p:spPr>
              <a:xfrm>
                <a:off x="7350125" y="6232525"/>
                <a:ext cx="4743600" cy="10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2900" lIns="72900" spcFirstLastPara="1" rIns="72900" wrap="square" tIns="729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153">
                    <a:solidFill>
                      <a:schemeClr val="dk1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PART03:  FINAL DRAFT</a:t>
                </a:r>
                <a:endParaRPr sz="2153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pic>
            <p:nvPicPr>
              <p:cNvPr id="292" name="Google Shape;292;p31" title="ARELY_SYMBOLIC_PORTRAIT.png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350126" y="3297450"/>
                <a:ext cx="4673603" cy="3023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3" name="Google Shape;293;p31"/>
            <p:cNvGrpSpPr/>
            <p:nvPr/>
          </p:nvGrpSpPr>
          <p:grpSpPr>
            <a:xfrm>
              <a:off x="5416525" y="-952300"/>
              <a:ext cx="4762198" cy="4039638"/>
              <a:chOff x="98400" y="3297450"/>
              <a:chExt cx="4762198" cy="4039638"/>
            </a:xfrm>
          </p:grpSpPr>
          <p:sp>
            <p:nvSpPr>
              <p:cNvPr id="294" name="Google Shape;294;p31"/>
              <p:cNvSpPr txBox="1"/>
              <p:nvPr/>
            </p:nvSpPr>
            <p:spPr>
              <a:xfrm>
                <a:off x="98400" y="6336888"/>
                <a:ext cx="4743600" cy="10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8000" lIns="78000" spcFirstLastPara="1" rIns="78000" wrap="square" tIns="780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US" sz="2730">
                    <a:solidFill>
                      <a:schemeClr val="dk1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PART02:ROUGH DRAFT</a:t>
                </a:r>
                <a:endParaRPr sz="2304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pic>
            <p:nvPicPr>
              <p:cNvPr id="295" name="Google Shape;295;p31" title="ARELY_SYMBOLIC_PORTRAIT_ROUGH.png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234975" y="3297450"/>
                <a:ext cx="4625623" cy="299265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6" name="Google Shape;296;p31"/>
            <p:cNvGrpSpPr/>
            <p:nvPr/>
          </p:nvGrpSpPr>
          <p:grpSpPr>
            <a:xfrm>
              <a:off x="98400" y="-928900"/>
              <a:ext cx="4653943" cy="3992850"/>
              <a:chOff x="98400" y="-817775"/>
              <a:chExt cx="4653943" cy="3992850"/>
            </a:xfrm>
          </p:grpSpPr>
          <p:sp>
            <p:nvSpPr>
              <p:cNvPr id="297" name="Google Shape;297;p31"/>
              <p:cNvSpPr txBox="1"/>
              <p:nvPr/>
            </p:nvSpPr>
            <p:spPr>
              <a:xfrm>
                <a:off x="98400" y="2174875"/>
                <a:ext cx="4653900" cy="10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8000" lIns="78000" spcFirstLastPara="1" rIns="78000" wrap="square" tIns="780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730">
                    <a:solidFill>
                      <a:schemeClr val="dk1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PART01:THUMBNAILS</a:t>
                </a:r>
                <a:endParaRPr sz="273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pic>
            <p:nvPicPr>
              <p:cNvPr id="298" name="Google Shape;298;p31" title="ARELY_SYMBOLIC_PORTRAIT_THUMBNAILS.jpeg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219100" y="-817775"/>
                <a:ext cx="4533243" cy="2992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1B1F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89" name="Google Shape;8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90" name="Google Shape;9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86575" y="2014525"/>
            <a:ext cx="4543425" cy="311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91" name="Google Shape;91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000" y="5943600"/>
            <a:ext cx="106680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/>
          <p:nvPr/>
        </p:nvSpPr>
        <p:spPr>
          <a:xfrm>
            <a:off x="762000" y="6143625"/>
            <a:ext cx="3024187" cy="142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8E8F94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MEET THE ARTIST // CREATIVE EXPLORATION</a:t>
            </a:r>
            <a:endParaRPr/>
          </a:p>
        </p:txBody>
      </p:sp>
      <p:sp>
        <p:nvSpPr>
          <p:cNvPr id="93" name="Google Shape;93;p14"/>
          <p:cNvSpPr txBox="1"/>
          <p:nvPr/>
        </p:nvSpPr>
        <p:spPr>
          <a:xfrm>
            <a:off x="10877550" y="6143625"/>
            <a:ext cx="552450" cy="142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8E8F94"/>
                </a:solidFill>
                <a:latin typeface="Outfit Medium"/>
                <a:ea typeface="Outfit Medium"/>
                <a:cs typeface="Outfit Medium"/>
                <a:sym typeface="Outfit Medium"/>
              </a:rPr>
              <a:t>Slide 1 of 12</a:t>
            </a:r>
            <a:endParaRPr/>
          </a:p>
        </p:txBody>
      </p:sp>
      <p:sp>
        <p:nvSpPr>
          <p:cNvPr id="94" name="Google Shape;94;p14"/>
          <p:cNvSpPr txBox="1"/>
          <p:nvPr/>
        </p:nvSpPr>
        <p:spPr>
          <a:xfrm>
            <a:off x="762000" y="2587972"/>
            <a:ext cx="5830800" cy="13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AF8F5"/>
                </a:solidFill>
                <a:latin typeface="Outfit"/>
                <a:ea typeface="Outfit"/>
                <a:cs typeface="Outfit"/>
                <a:sym typeface="Outfit"/>
              </a:rPr>
              <a:t>Summer A</a:t>
            </a:r>
            <a:r>
              <a:rPr b="1" lang="en-US" sz="4200">
                <a:solidFill>
                  <a:srgbClr val="FAF8F5"/>
                </a:solidFill>
                <a:latin typeface="Outfit"/>
                <a:ea typeface="Outfit"/>
                <a:cs typeface="Outfit"/>
                <a:sym typeface="Outfit"/>
              </a:rPr>
              <a:t>ssignment</a:t>
            </a:r>
            <a:r>
              <a:rPr b="1" i="0" lang="en-US" sz="4200" u="none" cap="none" strike="noStrike">
                <a:solidFill>
                  <a:srgbClr val="FAF8F5"/>
                </a:solidFill>
                <a:latin typeface="Outfit"/>
                <a:ea typeface="Outfit"/>
                <a:cs typeface="Outfit"/>
                <a:sym typeface="Outfit"/>
              </a:rPr>
              <a:t> Meet the Artist</a:t>
            </a:r>
            <a:endParaRPr/>
          </a:p>
        </p:txBody>
      </p:sp>
      <p:sp>
        <p:nvSpPr>
          <p:cNvPr id="95" name="Google Shape;95;p14"/>
          <p:cNvSpPr txBox="1"/>
          <p:nvPr/>
        </p:nvSpPr>
        <p:spPr>
          <a:xfrm>
            <a:off x="7553325" y="2357437"/>
            <a:ext cx="37104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AF8F5"/>
                </a:solidFill>
                <a:latin typeface="Outfit"/>
                <a:ea typeface="Outfit"/>
                <a:cs typeface="Outfit"/>
                <a:sym typeface="Outfit"/>
              </a:rPr>
              <a:t>MEET THE ARTIST  HAND IN LIST</a:t>
            </a:r>
            <a:endParaRPr/>
          </a:p>
        </p:txBody>
      </p:sp>
      <p:pic>
        <p:nvPicPr>
          <p:cNvPr descr="image.png" id="96" name="Google Shape;96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29475" y="2371725"/>
            <a:ext cx="228600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/>
          <p:nvPr/>
        </p:nvSpPr>
        <p:spPr>
          <a:xfrm>
            <a:off x="7496175" y="2767012"/>
            <a:ext cx="35910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99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5">
                <a:solidFill>
                  <a:srgbClr val="CDCEC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Personality test/</a:t>
            </a:r>
            <a:r>
              <a:rPr lang="en-US" sz="1125">
                <a:solidFill>
                  <a:srgbClr val="CDCEC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Planning  worksheet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499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25">
              <a:solidFill>
                <a:srgbClr val="CDCEC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98" name="Google Shape;98;p14"/>
          <p:cNvSpPr txBox="1"/>
          <p:nvPr/>
        </p:nvSpPr>
        <p:spPr>
          <a:xfrm>
            <a:off x="7496175" y="3095625"/>
            <a:ext cx="3591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99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4"/>
          <p:cNvSpPr txBox="1"/>
          <p:nvPr/>
        </p:nvSpPr>
        <p:spPr>
          <a:xfrm>
            <a:off x="7496175" y="3116775"/>
            <a:ext cx="35910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99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5">
                <a:solidFill>
                  <a:srgbClr val="CDCEC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Mood boards</a:t>
            </a:r>
            <a:endParaRPr/>
          </a:p>
        </p:txBody>
      </p:sp>
      <p:sp>
        <p:nvSpPr>
          <p:cNvPr id="100" name="Google Shape;100;p14"/>
          <p:cNvSpPr txBox="1"/>
          <p:nvPr/>
        </p:nvSpPr>
        <p:spPr>
          <a:xfrm>
            <a:off x="7496175" y="3455300"/>
            <a:ext cx="35910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99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5">
                <a:solidFill>
                  <a:srgbClr val="CDCEC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Style Frame</a:t>
            </a:r>
            <a:endParaRPr sz="1125">
              <a:solidFill>
                <a:srgbClr val="CDCEC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marR="0" rtl="0" algn="l">
              <a:lnSpc>
                <a:spcPct val="1499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25">
              <a:solidFill>
                <a:srgbClr val="CDCEC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descr="image.png" id="101" name="Google Shape;101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29475" y="2805112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02" name="Google Shape;102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29475" y="3133725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03" name="Google Shape;103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29475" y="3462337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04" name="Google Shape;104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29475" y="3790950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05" name="Google Shape;105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29468" y="4176722"/>
            <a:ext cx="152400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4"/>
          <p:cNvSpPr txBox="1"/>
          <p:nvPr/>
        </p:nvSpPr>
        <p:spPr>
          <a:xfrm>
            <a:off x="7496175" y="3743825"/>
            <a:ext cx="35910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99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5">
                <a:solidFill>
                  <a:srgbClr val="CDCEC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Asset</a:t>
            </a:r>
            <a:endParaRPr sz="1125">
              <a:solidFill>
                <a:srgbClr val="CDCEC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marR="0" rtl="0" algn="l">
              <a:lnSpc>
                <a:spcPct val="1499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25">
              <a:solidFill>
                <a:srgbClr val="CDCEC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07" name="Google Shape;107;p14"/>
          <p:cNvSpPr txBox="1"/>
          <p:nvPr/>
        </p:nvSpPr>
        <p:spPr>
          <a:xfrm>
            <a:off x="7381875" y="4073950"/>
            <a:ext cx="30000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499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5">
                <a:solidFill>
                  <a:srgbClr val="FF99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(O</a:t>
            </a:r>
            <a:r>
              <a:rPr lang="en-US" sz="1125">
                <a:solidFill>
                  <a:srgbClr val="FF9900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ptional) </a:t>
            </a:r>
            <a:r>
              <a:rPr lang="en-US" sz="1125">
                <a:solidFill>
                  <a:srgbClr val="CDCEC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Music, </a:t>
            </a:r>
            <a:r>
              <a:rPr lang="en-US" sz="1125">
                <a:solidFill>
                  <a:srgbClr val="CDCEC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Storyboards, More Assets  </a:t>
            </a:r>
            <a:endParaRPr sz="1125">
              <a:solidFill>
                <a:srgbClr val="CDCEC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2" title="ARELY_SYMBOLIC_PORTRAI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488" y="152400"/>
            <a:ext cx="10129024" cy="655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3" title="EVELINA.TIGAY_S.Self_Portrai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488" y="152400"/>
            <a:ext cx="10129024" cy="655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4" title="Symbolic_Portrait_Anamaria_Fina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488" y="152400"/>
            <a:ext cx="10129024" cy="655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oogle Shape;318;p35"/>
          <p:cNvGrpSpPr/>
          <p:nvPr/>
        </p:nvGrpSpPr>
        <p:grpSpPr>
          <a:xfrm>
            <a:off x="155502" y="506277"/>
            <a:ext cx="11880985" cy="5845455"/>
            <a:chOff x="152400" y="152400"/>
            <a:chExt cx="13319490" cy="6553201"/>
          </a:xfrm>
        </p:grpSpPr>
        <p:pic>
          <p:nvPicPr>
            <p:cNvPr id="319" name="Google Shape;319;p35" title="CHRISTIAN.ROMERO_S.Self_Portrait_FINAL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52400"/>
              <a:ext cx="4239742" cy="65532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p35" title="Yohana.T.Avila_S.SELF_PORTRAIT.jp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44542" y="152400"/>
              <a:ext cx="4207695" cy="655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35" title="11_06_25_S.Self_Portrait_FINAL (Nov 10, 2025 at 1_03 PM)(1)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918575" y="152400"/>
              <a:ext cx="4553315" cy="65532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F8F7F3"/>
            </a:gs>
          </a:gsLst>
          <a:lin ang="5400012" scaled="0"/>
        </a:gra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/>
          <p:nvPr/>
        </p:nvSpPr>
        <p:spPr>
          <a:xfrm>
            <a:off x="237300" y="355475"/>
            <a:ext cx="11717400" cy="55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600">
                <a:solidFill>
                  <a:srgbClr val="073763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Meet the Artist </a:t>
            </a:r>
            <a:endParaRPr b="1" sz="4600">
              <a:solidFill>
                <a:srgbClr val="073763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rPr>
              <a:t>(or Meet the Cook / Hero / Scientist etc…)</a:t>
            </a:r>
            <a:r>
              <a:rPr lang="en-US" sz="1800">
                <a:solidFill>
                  <a:schemeClr val="dk1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rPr>
              <a:t> </a:t>
            </a:r>
            <a:endParaRPr sz="1800">
              <a:solidFill>
                <a:schemeClr val="dk1"/>
              </a:solidFill>
              <a:latin typeface="Plus Jakarta Sans Light"/>
              <a:ea typeface="Plus Jakarta Sans Light"/>
              <a:cs typeface="Plus Jakarta Sans Light"/>
              <a:sym typeface="Plus Jakarta San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E07A5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E07A5F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Meet the Artist is an animated creative self portrait that we often show at the Animation Show</a:t>
            </a:r>
            <a:endParaRPr sz="2600">
              <a:solidFill>
                <a:srgbClr val="E07A5F"/>
              </a:solidFill>
              <a:latin typeface="Plus Jakarta Sans ExtraBold"/>
              <a:ea typeface="Plus Jakarta Sans ExtraBold"/>
              <a:cs typeface="Plus Jakarta Sans ExtraBold"/>
              <a:sym typeface="Plus Jakarta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83763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rPr>
              <a:t>You can approach this project in 2 different ways or a blend of the 2.</a:t>
            </a:r>
            <a:endParaRPr sz="2600">
              <a:solidFill>
                <a:srgbClr val="083763"/>
              </a:solidFill>
              <a:latin typeface="Plus Jakarta Sans Light"/>
              <a:ea typeface="Plus Jakarta Sans Light"/>
              <a:cs typeface="Plus Jakarta Sans Light"/>
              <a:sym typeface="Plus Jakarta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1)Likes and dislikes: </a:t>
            </a:r>
            <a:r>
              <a:rPr lang="en-US" sz="2600">
                <a:solidFill>
                  <a:schemeClr val="dk1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rPr>
              <a:t>Intro likes and dislikes Outro</a:t>
            </a:r>
            <a:endParaRPr sz="2600">
              <a:solidFill>
                <a:schemeClr val="dk1"/>
              </a:solidFill>
              <a:latin typeface="Plus Jakarta Sans Light"/>
              <a:ea typeface="Plus Jakarta Sans Light"/>
              <a:cs typeface="Plus Jakarta Sans Light"/>
              <a:sym typeface="Plus Jakarta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2)Narrative Journey: </a:t>
            </a:r>
            <a:r>
              <a:rPr lang="en-US" sz="2600">
                <a:solidFill>
                  <a:schemeClr val="dk1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rPr>
              <a:t>A Narrative journey about you</a:t>
            </a:r>
            <a:endParaRPr sz="2600">
              <a:solidFill>
                <a:schemeClr val="dk1"/>
              </a:solidFill>
              <a:latin typeface="Plus Jakarta Sans Light"/>
              <a:ea typeface="Plus Jakarta Sans Light"/>
              <a:cs typeface="Plus Jakarta Sans Light"/>
              <a:sym typeface="Plus Jakarta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Examples on the next slides</a:t>
            </a:r>
            <a:endParaRPr sz="2600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descr="make nice" id="113" name="Google Shape;113;p15"/>
          <p:cNvPicPr preferRelativeResize="0"/>
          <p:nvPr/>
        </p:nvPicPr>
        <p:blipFill rotWithShape="1">
          <a:blip r:embed="rId3">
            <a:alphaModFix/>
          </a:blip>
          <a:srcRect b="19549" l="0" r="0" t="45598"/>
          <a:stretch/>
        </p:blipFill>
        <p:spPr>
          <a:xfrm>
            <a:off x="48062" y="3684182"/>
            <a:ext cx="12118776" cy="235744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5"/>
          <p:cNvSpPr txBox="1"/>
          <p:nvPr/>
        </p:nvSpPr>
        <p:spPr>
          <a:xfrm>
            <a:off x="2569175" y="6149475"/>
            <a:ext cx="651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83763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rPr>
              <a:t>examples</a:t>
            </a:r>
            <a:r>
              <a:rPr lang="en-US" sz="2200">
                <a:solidFill>
                  <a:srgbClr val="083763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rPr>
              <a:t> next slides</a:t>
            </a:r>
            <a:endParaRPr sz="2200">
              <a:solidFill>
                <a:srgbClr val="083763"/>
              </a:solidFill>
              <a:latin typeface="Plus Jakarta Sans Light"/>
              <a:ea typeface="Plus Jakarta Sans Light"/>
              <a:cs typeface="Plus Jakarta Sans Light"/>
              <a:sym typeface="Plus Jakarta Sans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6" title="meet the artist FINAL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7525" y="1113225"/>
            <a:ext cx="8776949" cy="493702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6"/>
          <p:cNvSpPr txBox="1"/>
          <p:nvPr/>
        </p:nvSpPr>
        <p:spPr>
          <a:xfrm>
            <a:off x="3239200" y="292300"/>
            <a:ext cx="59823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LIKES AND DISLIKES</a:t>
            </a:r>
            <a:endParaRPr sz="3200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eet The Artist:Toni Innamorato" id="125" name="Google Shape;125;p17" title="Meet The Artist:Toni Innamorat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5338" y="990975"/>
            <a:ext cx="9746925" cy="548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7"/>
          <p:cNvSpPr txBox="1"/>
          <p:nvPr/>
        </p:nvSpPr>
        <p:spPr>
          <a:xfrm>
            <a:off x="2594138" y="175600"/>
            <a:ext cx="7269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NARRATIVE JOURNEY </a:t>
            </a:r>
            <a:endParaRPr sz="3200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lder vector, Digital marketing line icon editable stroke (Provided by Getty Images)" id="131" name="Google Shape;13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0574" y="185110"/>
            <a:ext cx="6222776" cy="622277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8"/>
          <p:cNvSpPr txBox="1"/>
          <p:nvPr/>
        </p:nvSpPr>
        <p:spPr>
          <a:xfrm>
            <a:off x="4495349" y="3608610"/>
            <a:ext cx="34332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MTA ARCHIVE</a:t>
            </a:r>
            <a:endParaRPr sz="25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press here</a:t>
            </a:r>
            <a:endParaRPr sz="25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8F5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/>
          <p:nvPr/>
        </p:nvSpPr>
        <p:spPr>
          <a:xfrm>
            <a:off x="313943" y="1181175"/>
            <a:ext cx="110265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>
                <a:solidFill>
                  <a:srgbClr val="E07A5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Before you make anything </a:t>
            </a:r>
            <a:r>
              <a:rPr lang="en-US" sz="2350">
                <a:solidFill>
                  <a:srgbClr val="E07A5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let's</a:t>
            </a:r>
            <a:r>
              <a:rPr lang="en-US" sz="2350">
                <a:solidFill>
                  <a:srgbClr val="E07A5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do some self discovery &amp; Brainstorming!</a:t>
            </a:r>
            <a:endParaRPr sz="2400">
              <a:solidFill>
                <a:srgbClr val="E07A5F"/>
              </a:solidFill>
            </a:endParaRPr>
          </a:p>
        </p:txBody>
      </p:sp>
      <p:sp>
        <p:nvSpPr>
          <p:cNvPr id="138" name="Google Shape;138;p19"/>
          <p:cNvSpPr txBox="1"/>
          <p:nvPr/>
        </p:nvSpPr>
        <p:spPr>
          <a:xfrm>
            <a:off x="324100" y="329500"/>
            <a:ext cx="112014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50">
                <a:solidFill>
                  <a:srgbClr val="1A1B1F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Assignment</a:t>
            </a:r>
            <a:r>
              <a:rPr b="0" i="0" lang="en-US" sz="3350" u="none" cap="none" strike="noStrike">
                <a:solidFill>
                  <a:srgbClr val="1A1B1F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 1: Self Discovery &amp; B</a:t>
            </a:r>
            <a:r>
              <a:rPr lang="en-US" sz="3350">
                <a:solidFill>
                  <a:srgbClr val="1A1B1F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rainstorming</a:t>
            </a:r>
            <a:endParaRPr sz="1900"/>
          </a:p>
        </p:txBody>
      </p:sp>
      <p:sp>
        <p:nvSpPr>
          <p:cNvPr id="139" name="Google Shape;139;p19"/>
          <p:cNvSpPr txBox="1"/>
          <p:nvPr/>
        </p:nvSpPr>
        <p:spPr>
          <a:xfrm>
            <a:off x="249815" y="1855300"/>
            <a:ext cx="11108700" cy="26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rgbClr val="1155CC"/>
                </a:solidFill>
                <a:highlight>
                  <a:srgbClr val="FFF2CC"/>
                </a:highlight>
                <a:latin typeface="Outfit"/>
                <a:ea typeface="Outfit"/>
                <a:cs typeface="Outfit"/>
                <a:sym typeface="Outfi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1)Take this personality test!</a:t>
            </a:r>
            <a:r>
              <a:rPr lang="en-US" sz="2400">
                <a:solidFill>
                  <a:srgbClr val="1155CC"/>
                </a:solidFill>
                <a:highlight>
                  <a:srgbClr val="FFF2CC"/>
                </a:highlight>
                <a:latin typeface="Outfit"/>
                <a:ea typeface="Outfit"/>
                <a:cs typeface="Outfit"/>
                <a:sym typeface="Outfit"/>
              </a:rPr>
              <a:t> </a:t>
            </a:r>
            <a:endParaRPr sz="2400">
              <a:solidFill>
                <a:srgbClr val="1155CC"/>
              </a:solidFill>
              <a:highlight>
                <a:srgbClr val="FFF2CC"/>
              </a:highlight>
              <a:latin typeface="Outfit"/>
              <a:ea typeface="Outfit"/>
              <a:cs typeface="Outfit"/>
              <a:sym typeface="Outfi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155CC"/>
                </a:solidFill>
                <a:highlight>
                  <a:srgbClr val="FFF2CC"/>
                </a:highlight>
                <a:latin typeface="Outfit"/>
                <a:ea typeface="Outfit"/>
                <a:cs typeface="Outfit"/>
                <a:sym typeface="Outfit"/>
              </a:rPr>
              <a:t>a.</a:t>
            </a:r>
            <a:r>
              <a:rPr lang="en-US" sz="2400" u="sng">
                <a:solidFill>
                  <a:srgbClr val="1155CC"/>
                </a:solidFill>
                <a:highlight>
                  <a:srgbClr val="FFF2CC"/>
                </a:highlight>
                <a:latin typeface="Outfit"/>
                <a:ea typeface="Outfit"/>
                <a:cs typeface="Outfit"/>
                <a:sym typeface="Outfi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Who are you like?</a:t>
            </a:r>
            <a:endParaRPr sz="2400">
              <a:solidFill>
                <a:srgbClr val="1155CC"/>
              </a:solidFill>
              <a:highlight>
                <a:srgbClr val="FFF2CC"/>
              </a:highlight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155CC"/>
              </a:solidFill>
              <a:highlight>
                <a:srgbClr val="FFF2CC"/>
              </a:highlight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rgbClr val="1155CC"/>
                </a:solidFill>
                <a:highlight>
                  <a:srgbClr val="FFF2CC"/>
                </a:highlight>
                <a:latin typeface="Outfit"/>
                <a:ea typeface="Outfit"/>
                <a:cs typeface="Outfit"/>
                <a:sym typeface="Outfi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2)Fill out this Worksheet</a:t>
            </a:r>
            <a:endParaRPr sz="2400">
              <a:solidFill>
                <a:srgbClr val="1155CC"/>
              </a:solidFill>
              <a:highlight>
                <a:srgbClr val="FFF2CC"/>
              </a:highlight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8F5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/>
          <p:nvPr/>
        </p:nvSpPr>
        <p:spPr>
          <a:xfrm>
            <a:off x="6056457" y="225"/>
            <a:ext cx="61347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.png" id="145" name="Google Shape;14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4200" y="5146631"/>
            <a:ext cx="4572000" cy="83239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 txBox="1"/>
          <p:nvPr/>
        </p:nvSpPr>
        <p:spPr>
          <a:xfrm>
            <a:off x="332043" y="182172"/>
            <a:ext cx="5616300" cy="301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50">
                <a:solidFill>
                  <a:srgbClr val="1A1B1F"/>
                </a:solidFill>
                <a:latin typeface="Outfit"/>
                <a:ea typeface="Outfit"/>
                <a:cs typeface="Outfit"/>
                <a:sym typeface="Outfit"/>
              </a:rPr>
              <a:t>A</a:t>
            </a:r>
            <a:r>
              <a:rPr b="1" lang="en-US" sz="3150">
                <a:solidFill>
                  <a:srgbClr val="1A1B1F"/>
                </a:solidFill>
                <a:latin typeface="Outfit"/>
                <a:ea typeface="Outfit"/>
                <a:cs typeface="Outfit"/>
                <a:sym typeface="Outfit"/>
              </a:rPr>
              <a:t>ssignment</a:t>
            </a:r>
            <a:r>
              <a:rPr b="1" i="0" lang="en-US" sz="3150" u="none" cap="none" strike="noStrike">
                <a:solidFill>
                  <a:srgbClr val="1A1B1F"/>
                </a:solidFill>
                <a:latin typeface="Outfit"/>
                <a:ea typeface="Outfit"/>
                <a:cs typeface="Outfit"/>
                <a:sym typeface="Outfit"/>
              </a:rPr>
              <a:t> </a:t>
            </a:r>
            <a:r>
              <a:rPr b="1" lang="en-US" sz="3150">
                <a:solidFill>
                  <a:srgbClr val="1A1B1F"/>
                </a:solidFill>
                <a:latin typeface="Outfit"/>
                <a:ea typeface="Outfit"/>
                <a:cs typeface="Outfit"/>
                <a:sym typeface="Outfit"/>
              </a:rPr>
              <a:t>2</a:t>
            </a:r>
            <a:r>
              <a:rPr b="1" i="0" lang="en-US" sz="3150" u="none" cap="none" strike="noStrike">
                <a:solidFill>
                  <a:srgbClr val="1A1B1F"/>
                </a:solidFill>
                <a:latin typeface="Outfit"/>
                <a:ea typeface="Outfit"/>
                <a:cs typeface="Outfit"/>
                <a:sym typeface="Outfit"/>
              </a:rPr>
              <a:t>: Mood Boarding</a:t>
            </a:r>
            <a:endParaRPr b="1" i="0" sz="3150" u="none" cap="none" strike="noStrike">
              <a:solidFill>
                <a:srgbClr val="1A1B1F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l">
              <a:lnSpc>
                <a:spcPct val="114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50">
              <a:solidFill>
                <a:srgbClr val="1A1B1F"/>
              </a:solidFill>
              <a:latin typeface="Outfit SemiBold"/>
              <a:ea typeface="Outfit SemiBold"/>
              <a:cs typeface="Outfit SemiBold"/>
              <a:sym typeface="Outfit SemiBold"/>
            </a:endParaRPr>
          </a:p>
          <a:p>
            <a:pPr indent="0" lvl="0" marL="0" marR="0" rtl="0" algn="l">
              <a:lnSpc>
                <a:spcPct val="114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>
                <a:solidFill>
                  <a:srgbClr val="1A1B1F"/>
                </a:solidFill>
                <a:highlight>
                  <a:srgbClr val="FFF2CC"/>
                </a:highlight>
                <a:latin typeface="Outfit"/>
                <a:ea typeface="Outfit"/>
                <a:cs typeface="Outfit"/>
                <a:sym typeface="Outfit"/>
              </a:rPr>
              <a:t>Create 1-3 mood boards that illustrate your vibe/</a:t>
            </a:r>
            <a:r>
              <a:rPr lang="en-US" sz="2850">
                <a:solidFill>
                  <a:srgbClr val="1A1B1F"/>
                </a:solidFill>
                <a:highlight>
                  <a:srgbClr val="FFF2CC"/>
                </a:highlight>
                <a:latin typeface="Outfit"/>
                <a:ea typeface="Outfit"/>
                <a:cs typeface="Outfit"/>
                <a:sym typeface="Outfit"/>
              </a:rPr>
              <a:t>aesthetic</a:t>
            </a:r>
            <a:r>
              <a:rPr lang="en-US" sz="2850">
                <a:solidFill>
                  <a:srgbClr val="1A1B1F"/>
                </a:solidFill>
                <a:highlight>
                  <a:srgbClr val="FFF2CC"/>
                </a:highlight>
                <a:latin typeface="Outfit"/>
                <a:ea typeface="Outfit"/>
                <a:cs typeface="Outfit"/>
                <a:sym typeface="Outfit"/>
              </a:rPr>
              <a:t> </a:t>
            </a:r>
            <a:r>
              <a:rPr lang="en-US" sz="2850">
                <a:solidFill>
                  <a:srgbClr val="1A1B1F"/>
                </a:solidFill>
                <a:highlight>
                  <a:srgbClr val="FFF2CC"/>
                </a:highlight>
                <a:latin typeface="Outfit"/>
                <a:ea typeface="Outfit"/>
                <a:cs typeface="Outfit"/>
                <a:sym typeface="Outfit"/>
              </a:rPr>
              <a:t>inspiration</a:t>
            </a:r>
            <a:endParaRPr sz="2850">
              <a:solidFill>
                <a:srgbClr val="1A1B1F"/>
              </a:solidFill>
              <a:highlight>
                <a:srgbClr val="FFF2CC"/>
              </a:highlight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l">
              <a:lnSpc>
                <a:spcPct val="11498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2850">
              <a:solidFill>
                <a:srgbClr val="1A1B1F"/>
              </a:solidFill>
              <a:latin typeface="Outfit SemiBold"/>
              <a:ea typeface="Outfit SemiBold"/>
              <a:cs typeface="Outfit SemiBold"/>
              <a:sym typeface="Outfit SemiBold"/>
            </a:endParaRPr>
          </a:p>
        </p:txBody>
      </p:sp>
      <p:sp>
        <p:nvSpPr>
          <p:cNvPr id="147" name="Google Shape;147;p20"/>
          <p:cNvSpPr txBox="1"/>
          <p:nvPr/>
        </p:nvSpPr>
        <p:spPr>
          <a:xfrm>
            <a:off x="654803" y="3196618"/>
            <a:ext cx="51435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Collect visual references to map out and ground your visual identity.</a:t>
            </a:r>
            <a:endParaRPr/>
          </a:p>
        </p:txBody>
      </p:sp>
      <p:sp>
        <p:nvSpPr>
          <p:cNvPr id="148" name="Google Shape;148;p20"/>
          <p:cNvSpPr txBox="1"/>
          <p:nvPr/>
        </p:nvSpPr>
        <p:spPr>
          <a:xfrm>
            <a:off x="1054225" y="5346656"/>
            <a:ext cx="4380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E07A5F"/>
                </a:solidFill>
                <a:latin typeface="Outfit"/>
                <a:ea typeface="Outfit"/>
                <a:cs typeface="Outfit"/>
                <a:sym typeface="Outfit"/>
              </a:rPr>
              <a:t>HOW SHOULD THIS FEEL?</a:t>
            </a:r>
            <a:endParaRPr/>
          </a:p>
        </p:txBody>
      </p:sp>
      <p:sp>
        <p:nvSpPr>
          <p:cNvPr id="149" name="Google Shape;149;p20"/>
          <p:cNvSpPr txBox="1"/>
          <p:nvPr/>
        </p:nvSpPr>
        <p:spPr>
          <a:xfrm>
            <a:off x="1054225" y="5578977"/>
            <a:ext cx="41721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rgbClr val="2E2F33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Cozy? Energetic? Mysterious? Funny? Retro? Professional?</a:t>
            </a:r>
            <a:endParaRPr/>
          </a:p>
        </p:txBody>
      </p:sp>
      <p:sp>
        <p:nvSpPr>
          <p:cNvPr id="150" name="Google Shape;150;p20"/>
          <p:cNvSpPr txBox="1"/>
          <p:nvPr/>
        </p:nvSpPr>
        <p:spPr>
          <a:xfrm>
            <a:off x="1120900" y="3913144"/>
            <a:ext cx="19242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Color Palettes</a:t>
            </a:r>
            <a:endParaRPr/>
          </a:p>
        </p:txBody>
      </p:sp>
      <p:sp>
        <p:nvSpPr>
          <p:cNvPr id="151" name="Google Shape;151;p20"/>
          <p:cNvSpPr txBox="1"/>
          <p:nvPr/>
        </p:nvSpPr>
        <p:spPr>
          <a:xfrm>
            <a:off x="1120900" y="4289381"/>
            <a:ext cx="19242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Typography</a:t>
            </a:r>
            <a:endParaRPr/>
          </a:p>
        </p:txBody>
      </p:sp>
      <p:sp>
        <p:nvSpPr>
          <p:cNvPr id="152" name="Google Shape;152;p20"/>
          <p:cNvSpPr txBox="1"/>
          <p:nvPr/>
        </p:nvSpPr>
        <p:spPr>
          <a:xfrm>
            <a:off x="1120900" y="4665619"/>
            <a:ext cx="19242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Photography</a:t>
            </a:r>
            <a:endParaRPr/>
          </a:p>
        </p:txBody>
      </p:sp>
      <p:sp>
        <p:nvSpPr>
          <p:cNvPr id="153" name="Google Shape;153;p20"/>
          <p:cNvSpPr txBox="1"/>
          <p:nvPr/>
        </p:nvSpPr>
        <p:spPr>
          <a:xfrm>
            <a:off x="3502150" y="3913144"/>
            <a:ext cx="19242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Illustration Styles</a:t>
            </a:r>
            <a:endParaRPr/>
          </a:p>
        </p:txBody>
      </p:sp>
      <p:sp>
        <p:nvSpPr>
          <p:cNvPr id="154" name="Google Shape;154;p20"/>
          <p:cNvSpPr txBox="1"/>
          <p:nvPr/>
        </p:nvSpPr>
        <p:spPr>
          <a:xfrm>
            <a:off x="3502150" y="4289381"/>
            <a:ext cx="19242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Motion References</a:t>
            </a:r>
            <a:endParaRPr/>
          </a:p>
        </p:txBody>
      </p:sp>
      <p:sp>
        <p:nvSpPr>
          <p:cNvPr id="155" name="Google Shape;155;p20"/>
          <p:cNvSpPr txBox="1"/>
          <p:nvPr/>
        </p:nvSpPr>
        <p:spPr>
          <a:xfrm>
            <a:off x="3502150" y="4665619"/>
            <a:ext cx="19242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Character Art</a:t>
            </a:r>
            <a:endParaRPr/>
          </a:p>
        </p:txBody>
      </p:sp>
      <p:pic>
        <p:nvPicPr>
          <p:cNvPr descr="image.png" id="156" name="Google Shape;15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200" y="3951244"/>
            <a:ext cx="1143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57" name="Google Shape;15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4200" y="4327481"/>
            <a:ext cx="13335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58" name="Google Shape;158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4200" y="4703719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59" name="Google Shape;159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35450" y="3951244"/>
            <a:ext cx="17145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60" name="Google Shape;160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235450" y="4327481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61" name="Google Shape;161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235450" y="4703719"/>
            <a:ext cx="1143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96752" y="3224480"/>
            <a:ext cx="5143500" cy="3429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63" name="Google Shape;163;p20"/>
          <p:cNvSpPr txBox="1"/>
          <p:nvPr/>
        </p:nvSpPr>
        <p:spPr>
          <a:xfrm>
            <a:off x="6427446" y="151622"/>
            <a:ext cx="5991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A1B1F"/>
                </a:solidFill>
                <a:latin typeface="Outfit"/>
                <a:ea typeface="Outfit"/>
                <a:cs typeface="Outfit"/>
                <a:sym typeface="Outfit"/>
              </a:rPr>
              <a:t>A Strong Moodboard:</a:t>
            </a:r>
            <a:r>
              <a:rPr b="1" i="0" lang="en-US" sz="1800" u="none" cap="none" strike="noStrike">
                <a:solidFill>
                  <a:srgbClr val="1A1B1F"/>
                </a:solidFill>
                <a:latin typeface="Outfit"/>
                <a:ea typeface="Outfit"/>
                <a:cs typeface="Outfit"/>
                <a:sym typeface="Outfit"/>
              </a:rPr>
              <a:t>Consistency Over Randomness</a:t>
            </a:r>
            <a:endParaRPr/>
          </a:p>
        </p:txBody>
      </p:sp>
      <p:sp>
        <p:nvSpPr>
          <p:cNvPr id="164" name="Google Shape;164;p20"/>
          <p:cNvSpPr txBox="1"/>
          <p:nvPr/>
        </p:nvSpPr>
        <p:spPr>
          <a:xfrm>
            <a:off x="6589208" y="547930"/>
            <a:ext cx="5143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 great mood board is not just random Pinterest scrolling. It is an intentional edit. Look for repetition across these core design elements:</a:t>
            </a:r>
            <a:endParaRPr/>
          </a:p>
        </p:txBody>
      </p:sp>
      <p:sp>
        <p:nvSpPr>
          <p:cNvPr id="165" name="Google Shape;165;p20"/>
          <p:cNvSpPr txBox="1"/>
          <p:nvPr/>
        </p:nvSpPr>
        <p:spPr>
          <a:xfrm>
            <a:off x="6855908" y="1195630"/>
            <a:ext cx="48768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Colors Repeat:</a:t>
            </a:r>
            <a:r>
              <a:rPr b="0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Limit your aesthetic space to 3-4 dominant colors.</a:t>
            </a:r>
            <a:endParaRPr/>
          </a:p>
        </p:txBody>
      </p:sp>
      <p:sp>
        <p:nvSpPr>
          <p:cNvPr id="166" name="Google Shape;166;p20"/>
          <p:cNvSpPr txBox="1"/>
          <p:nvPr/>
        </p:nvSpPr>
        <p:spPr>
          <a:xfrm>
            <a:off x="6855908" y="1824280"/>
            <a:ext cx="48768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Shapes Repeat:</a:t>
            </a:r>
            <a:r>
              <a:rPr b="0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Consistently sharp/geometric or soft/organic forms.</a:t>
            </a:r>
            <a:endParaRPr/>
          </a:p>
        </p:txBody>
      </p:sp>
      <p:sp>
        <p:nvSpPr>
          <p:cNvPr id="167" name="Google Shape;167;p20"/>
          <p:cNvSpPr txBox="1"/>
          <p:nvPr/>
        </p:nvSpPr>
        <p:spPr>
          <a:xfrm>
            <a:off x="6855908" y="2452930"/>
            <a:ext cx="48768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Themes Repeat:</a:t>
            </a:r>
            <a:r>
              <a:rPr b="0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A common underlying motif unites the visuals.</a:t>
            </a:r>
            <a:endParaRPr/>
          </a:p>
        </p:txBody>
      </p:sp>
      <p:sp>
        <p:nvSpPr>
          <p:cNvPr id="168" name="Google Shape;168;p20"/>
          <p:cNvSpPr txBox="1"/>
          <p:nvPr/>
        </p:nvSpPr>
        <p:spPr>
          <a:xfrm>
            <a:off x="6855908" y="2838693"/>
            <a:ext cx="48768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Fonts Match:</a:t>
            </a:r>
            <a:r>
              <a:rPr b="0" i="0" lang="en-US" sz="1275" u="none" cap="none" strike="noStrike">
                <a:solidFill>
                  <a:srgbClr val="4A4B4F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The type fits the era and tone of your subject.</a:t>
            </a:r>
            <a:endParaRPr/>
          </a:p>
        </p:txBody>
      </p:sp>
      <p:pic>
        <p:nvPicPr>
          <p:cNvPr descr="image.png" id="169" name="Google Shape;169;p2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625151" y="1233730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70" name="Google Shape;170;p2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625151" y="1862380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71" name="Google Shape;171;p2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625151" y="2491030"/>
            <a:ext cx="17145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72" name="Google Shape;172;p2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625151" y="2876793"/>
            <a:ext cx="114300" cy="15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earn what is a mood board and why you should use a mood board for your creative work.&#10;This is the theory part, make sure to also check out the Skills part of this lesson.&#10;&#10;🔔 Subscribe so you never miss our new videos: https://bit.ly/3MUG4Kr&#10;❤️ Try Canva now for free: https://canva.me/design-on-canva&#10;&#10;💡 WHAT YOU'LL LEARN&#10;► What is a mood board (and what it isn't)&#10;► Why you should create a mood board&#10;► When to create a mood board&#10;► How to make a mood board with Canva&#10;&#10;✏️  CANVA GRAPHIC DESIGN COURSE&#10;This video is part of our Graphic Design Course. The course is made out of Theory lessons and Skill ones, where we take you to the Canva Editor to design! &#10;Make sure you watch the rest of Unit 01 of this course here:&#10;https://bit.ly/3ivZCsf&#10;&#10;Or subscribe to our channel to be notified when we upload the other Units&#10;🔔  https://bit.ly/YTCanvaDirectSub&#10;&#10;_______________&#10;&#10;😎 IN THE MOOD FOR MORE VIDEOS LIKE THIS ONE?&#10;► Discover short Canva Tips &amp; Tricks:&#10;https://bit.ly/3BekZFu&#10;► Check out our Canva step-by-step tutorials for freelancers and small businesses:&#10;https://bit.ly/3i6rUu3&#10;► Learn from our brand ambassadors, the Canva Certified Creatives (CCCs):&#10;https://bit.ly/2Q3cabW&#10;► Try our &quot;Canva for Beginners&quot; Free Course:&#10;https://bit.ly/37KAvvT&#10;&#10;#Canva #Beginner #GraphicDesign" id="177" name="Google Shape;177;p21" title="What is Mood Board | Graphic Design Basic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42863"/>
            <a:ext cx="12039600" cy="677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